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510" r:id="rId3"/>
    <p:sldId id="516" r:id="rId4"/>
    <p:sldId id="573" r:id="rId5"/>
    <p:sldId id="634" r:id="rId6"/>
    <p:sldId id="518" r:id="rId7"/>
    <p:sldId id="635" r:id="rId8"/>
    <p:sldId id="673" r:id="rId9"/>
    <p:sldId id="569" r:id="rId10"/>
    <p:sldId id="575" r:id="rId11"/>
    <p:sldId id="519" r:id="rId12"/>
    <p:sldId id="564" r:id="rId13"/>
    <p:sldId id="565" r:id="rId14"/>
    <p:sldId id="604" r:id="rId15"/>
    <p:sldId id="583" r:id="rId16"/>
    <p:sldId id="584" r:id="rId17"/>
    <p:sldId id="585" r:id="rId18"/>
    <p:sldId id="586" r:id="rId19"/>
    <p:sldId id="715" r:id="rId20"/>
    <p:sldId id="716" r:id="rId21"/>
    <p:sldId id="589" r:id="rId22"/>
    <p:sldId id="590" r:id="rId23"/>
    <p:sldId id="578" r:id="rId24"/>
    <p:sldId id="579" r:id="rId25"/>
    <p:sldId id="580" r:id="rId26"/>
    <p:sldId id="581" r:id="rId27"/>
    <p:sldId id="582" r:id="rId28"/>
    <p:sldId id="591" r:id="rId29"/>
    <p:sldId id="592" r:id="rId30"/>
    <p:sldId id="593" r:id="rId31"/>
    <p:sldId id="594" r:id="rId32"/>
    <p:sldId id="717" r:id="rId33"/>
    <p:sldId id="718" r:id="rId34"/>
    <p:sldId id="719" r:id="rId35"/>
    <p:sldId id="597" r:id="rId36"/>
    <p:sldId id="598" r:id="rId37"/>
    <p:sldId id="599" r:id="rId38"/>
    <p:sldId id="600" r:id="rId39"/>
    <p:sldId id="601" r:id="rId40"/>
    <p:sldId id="602" r:id="rId41"/>
    <p:sldId id="603" r:id="rId42"/>
    <p:sldId id="577" r:id="rId43"/>
    <p:sldId id="568" r:id="rId44"/>
  </p:sldIdLst>
  <p:sldSz cx="9144000" cy="6858000" type="screen4x3"/>
  <p:notesSz cx="6794500" cy="99187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2000" kern="1200">
        <a:solidFill>
          <a:srgbClr val="A5002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2000" kern="1200">
        <a:solidFill>
          <a:srgbClr val="A5002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2000" kern="1200">
        <a:solidFill>
          <a:srgbClr val="A5002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2000" kern="1200">
        <a:solidFill>
          <a:srgbClr val="A5002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2000" kern="1200">
        <a:solidFill>
          <a:srgbClr val="A5002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36" autoAdjust="0"/>
  </p:normalViewPr>
  <p:slideViewPr>
    <p:cSldViewPr>
      <p:cViewPr varScale="1">
        <p:scale>
          <a:sx n="72" d="100"/>
          <a:sy n="72" d="100"/>
        </p:scale>
        <p:origin x="1326" y="66"/>
      </p:cViewPr>
      <p:guideLst>
        <p:guide orient="horz" pos="2180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17575" y="744538"/>
            <a:ext cx="4959350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/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Click to edit Master text styles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Second level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Third level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Fourth level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57CE8CE-4A2D-4C65-A833-D9B0C50D28B5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60728.ht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baike.baidu.com/view/7125.htm" TargetMode="External"/><Relationship Id="rId4" Type="http://schemas.openxmlformats.org/officeDocument/2006/relationships/hyperlink" Target="http://baike.baidu.com/view/1507.htm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zhidao.baidu.com/search?word=%D5%C6%C9%CF%B5%E7%C4%D4&amp;fr=qb_search_ex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7125.htm" TargetMode="External"/><Relationship Id="rId5" Type="http://schemas.openxmlformats.org/officeDocument/2006/relationships/hyperlink" Target="http://baike.baidu.com/view/1507.htm" TargetMode="External"/><Relationship Id="rId4" Type="http://schemas.openxmlformats.org/officeDocument/2006/relationships/hyperlink" Target="http://baike.baidu.com/view/160728.htm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zhidao.baidu.com/search?word=%D5%C6%C9%CF%B5%E7%C4%D4&amp;fr=qb_search_exp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7125.htm" TargetMode="External"/><Relationship Id="rId5" Type="http://schemas.openxmlformats.org/officeDocument/2006/relationships/hyperlink" Target="http://baike.baidu.com/view/1507.htm" TargetMode="External"/><Relationship Id="rId4" Type="http://schemas.openxmlformats.org/officeDocument/2006/relationships/hyperlink" Target="http://baike.baidu.com/view/160728.htm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469855.htm" TargetMode="External"/><Relationship Id="rId13" Type="http://schemas.openxmlformats.org/officeDocument/2006/relationships/hyperlink" Target="http://baike.baidu.com/view/552871.htm" TargetMode="External"/><Relationship Id="rId18" Type="http://schemas.openxmlformats.org/officeDocument/2006/relationships/hyperlink" Target="http://baike.baidu.com/view/160708.htm" TargetMode="External"/><Relationship Id="rId3" Type="http://schemas.openxmlformats.org/officeDocument/2006/relationships/hyperlink" Target="http://baike.baidu.com/view/1061350.htm" TargetMode="External"/><Relationship Id="rId21" Type="http://schemas.openxmlformats.org/officeDocument/2006/relationships/hyperlink" Target="http://baike.baidu.com/view/880.htm" TargetMode="External"/><Relationship Id="rId7" Type="http://schemas.openxmlformats.org/officeDocument/2006/relationships/hyperlink" Target="http://baike.baidu.com/view/209644.htm" TargetMode="External"/><Relationship Id="rId12" Type="http://schemas.openxmlformats.org/officeDocument/2006/relationships/hyperlink" Target="http://baike.baidu.com/view/24856.htm" TargetMode="External"/><Relationship Id="rId17" Type="http://schemas.openxmlformats.org/officeDocument/2006/relationships/hyperlink" Target="http://baike.baidu.com/view/374952.htm" TargetMode="External"/><Relationship Id="rId2" Type="http://schemas.openxmlformats.org/officeDocument/2006/relationships/slide" Target="../slides/slide3.xml"/><Relationship Id="rId16" Type="http://schemas.openxmlformats.org/officeDocument/2006/relationships/hyperlink" Target="http://baike.baidu.com/view/592964.htm" TargetMode="External"/><Relationship Id="rId20" Type="http://schemas.openxmlformats.org/officeDocument/2006/relationships/hyperlink" Target="http://baike.baidu.com/view/3281.htm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974364.htm" TargetMode="External"/><Relationship Id="rId11" Type="http://schemas.openxmlformats.org/officeDocument/2006/relationships/hyperlink" Target="http://baike.baidu.com/view/15020.htm" TargetMode="External"/><Relationship Id="rId5" Type="http://schemas.openxmlformats.org/officeDocument/2006/relationships/hyperlink" Target="http://baike.baidu.com/view/58664.htm" TargetMode="External"/><Relationship Id="rId15" Type="http://schemas.openxmlformats.org/officeDocument/2006/relationships/hyperlink" Target="http://baike.baidu.com/view/1132.htm" TargetMode="External"/><Relationship Id="rId10" Type="http://schemas.openxmlformats.org/officeDocument/2006/relationships/hyperlink" Target="http://baike.baidu.com/view/3912.htm" TargetMode="External"/><Relationship Id="rId19" Type="http://schemas.openxmlformats.org/officeDocument/2006/relationships/hyperlink" Target="http://baike.baidu.com/view/16068.htm" TargetMode="External"/><Relationship Id="rId4" Type="http://schemas.openxmlformats.org/officeDocument/2006/relationships/hyperlink" Target="http://baike.baidu.com/view/9793.htm" TargetMode="External"/><Relationship Id="rId9" Type="http://schemas.openxmlformats.org/officeDocument/2006/relationships/hyperlink" Target="http://baike.baidu.com/view/11165.htm" TargetMode="External"/><Relationship Id="rId14" Type="http://schemas.openxmlformats.org/officeDocument/2006/relationships/hyperlink" Target="http://baike.baidu.com/view/29.htm" TargetMode="External"/><Relationship Id="rId22" Type="http://schemas.openxmlformats.org/officeDocument/2006/relationships/hyperlink" Target="http://baike.baidu.com/view/25278.htm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469855.htm" TargetMode="External"/><Relationship Id="rId13" Type="http://schemas.openxmlformats.org/officeDocument/2006/relationships/hyperlink" Target="http://baike.baidu.com/view/552871.htm" TargetMode="External"/><Relationship Id="rId18" Type="http://schemas.openxmlformats.org/officeDocument/2006/relationships/hyperlink" Target="http://baike.baidu.com/view/160708.htm" TargetMode="External"/><Relationship Id="rId3" Type="http://schemas.openxmlformats.org/officeDocument/2006/relationships/hyperlink" Target="http://baike.baidu.com/view/1061350.htm" TargetMode="External"/><Relationship Id="rId21" Type="http://schemas.openxmlformats.org/officeDocument/2006/relationships/hyperlink" Target="http://baike.baidu.com/view/880.htm" TargetMode="External"/><Relationship Id="rId7" Type="http://schemas.openxmlformats.org/officeDocument/2006/relationships/hyperlink" Target="http://baike.baidu.com/view/209644.htm" TargetMode="External"/><Relationship Id="rId12" Type="http://schemas.openxmlformats.org/officeDocument/2006/relationships/hyperlink" Target="http://baike.baidu.com/view/24856.htm" TargetMode="External"/><Relationship Id="rId17" Type="http://schemas.openxmlformats.org/officeDocument/2006/relationships/hyperlink" Target="http://baike.baidu.com/view/374952.htm" TargetMode="External"/><Relationship Id="rId2" Type="http://schemas.openxmlformats.org/officeDocument/2006/relationships/slide" Target="../slides/slide4.xml"/><Relationship Id="rId16" Type="http://schemas.openxmlformats.org/officeDocument/2006/relationships/hyperlink" Target="http://baike.baidu.com/view/592964.htm" TargetMode="External"/><Relationship Id="rId20" Type="http://schemas.openxmlformats.org/officeDocument/2006/relationships/hyperlink" Target="http://baike.baidu.com/view/3281.htm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974364.htm" TargetMode="External"/><Relationship Id="rId11" Type="http://schemas.openxmlformats.org/officeDocument/2006/relationships/hyperlink" Target="http://baike.baidu.com/view/15020.htm" TargetMode="External"/><Relationship Id="rId5" Type="http://schemas.openxmlformats.org/officeDocument/2006/relationships/hyperlink" Target="http://baike.baidu.com/view/58664.htm" TargetMode="External"/><Relationship Id="rId15" Type="http://schemas.openxmlformats.org/officeDocument/2006/relationships/hyperlink" Target="http://baike.baidu.com/view/1132.htm" TargetMode="External"/><Relationship Id="rId10" Type="http://schemas.openxmlformats.org/officeDocument/2006/relationships/hyperlink" Target="http://baike.baidu.com/view/3912.htm" TargetMode="External"/><Relationship Id="rId19" Type="http://schemas.openxmlformats.org/officeDocument/2006/relationships/hyperlink" Target="http://baike.baidu.com/view/16068.htm" TargetMode="External"/><Relationship Id="rId4" Type="http://schemas.openxmlformats.org/officeDocument/2006/relationships/hyperlink" Target="http://baike.baidu.com/view/9793.htm" TargetMode="External"/><Relationship Id="rId9" Type="http://schemas.openxmlformats.org/officeDocument/2006/relationships/hyperlink" Target="http://baike.baidu.com/view/11165.htm" TargetMode="External"/><Relationship Id="rId14" Type="http://schemas.openxmlformats.org/officeDocument/2006/relationships/hyperlink" Target="http://baike.baidu.com/view/29.htm" TargetMode="External"/><Relationship Id="rId22" Type="http://schemas.openxmlformats.org/officeDocument/2006/relationships/hyperlink" Target="http://baike.baidu.com/view/25278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469855.htm" TargetMode="External"/><Relationship Id="rId13" Type="http://schemas.openxmlformats.org/officeDocument/2006/relationships/hyperlink" Target="http://baike.baidu.com/view/552871.htm" TargetMode="External"/><Relationship Id="rId18" Type="http://schemas.openxmlformats.org/officeDocument/2006/relationships/hyperlink" Target="http://baike.baidu.com/view/160708.htm" TargetMode="External"/><Relationship Id="rId3" Type="http://schemas.openxmlformats.org/officeDocument/2006/relationships/hyperlink" Target="http://baike.baidu.com/view/1061350.htm" TargetMode="External"/><Relationship Id="rId21" Type="http://schemas.openxmlformats.org/officeDocument/2006/relationships/hyperlink" Target="http://baike.baidu.com/view/880.htm" TargetMode="External"/><Relationship Id="rId7" Type="http://schemas.openxmlformats.org/officeDocument/2006/relationships/hyperlink" Target="http://baike.baidu.com/view/209644.htm" TargetMode="External"/><Relationship Id="rId12" Type="http://schemas.openxmlformats.org/officeDocument/2006/relationships/hyperlink" Target="http://baike.baidu.com/view/24856.htm" TargetMode="External"/><Relationship Id="rId17" Type="http://schemas.openxmlformats.org/officeDocument/2006/relationships/hyperlink" Target="http://baike.baidu.com/view/374952.htm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://baike.baidu.com/view/592964.htm" TargetMode="External"/><Relationship Id="rId20" Type="http://schemas.openxmlformats.org/officeDocument/2006/relationships/hyperlink" Target="http://baike.baidu.com/view/3281.htm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974364.htm" TargetMode="External"/><Relationship Id="rId11" Type="http://schemas.openxmlformats.org/officeDocument/2006/relationships/hyperlink" Target="http://baike.baidu.com/view/15020.htm" TargetMode="External"/><Relationship Id="rId5" Type="http://schemas.openxmlformats.org/officeDocument/2006/relationships/hyperlink" Target="http://baike.baidu.com/view/58664.htm" TargetMode="External"/><Relationship Id="rId15" Type="http://schemas.openxmlformats.org/officeDocument/2006/relationships/hyperlink" Target="http://baike.baidu.com/view/1132.htm" TargetMode="External"/><Relationship Id="rId10" Type="http://schemas.openxmlformats.org/officeDocument/2006/relationships/hyperlink" Target="http://baike.baidu.com/view/3912.htm" TargetMode="External"/><Relationship Id="rId19" Type="http://schemas.openxmlformats.org/officeDocument/2006/relationships/hyperlink" Target="http://baike.baidu.com/view/16068.htm" TargetMode="External"/><Relationship Id="rId4" Type="http://schemas.openxmlformats.org/officeDocument/2006/relationships/hyperlink" Target="http://baike.baidu.com/view/9793.htm" TargetMode="External"/><Relationship Id="rId9" Type="http://schemas.openxmlformats.org/officeDocument/2006/relationships/hyperlink" Target="http://baike.baidu.com/view/11165.htm" TargetMode="External"/><Relationship Id="rId14" Type="http://schemas.openxmlformats.org/officeDocument/2006/relationships/hyperlink" Target="http://baike.baidu.com/view/29.htm" TargetMode="External"/><Relationship Id="rId22" Type="http://schemas.openxmlformats.org/officeDocument/2006/relationships/hyperlink" Target="http://baike.baidu.com/view/25278.htm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60728.h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baike.baidu.com/view/7125.htm" TargetMode="External"/><Relationship Id="rId4" Type="http://schemas.openxmlformats.org/officeDocument/2006/relationships/hyperlink" Target="http://baike.baidu.com/view/1507.htm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60728.htm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baike.baidu.com/view/7125.htm" TargetMode="External"/><Relationship Id="rId4" Type="http://schemas.openxmlformats.org/officeDocument/2006/relationships/hyperlink" Target="http://baike.baidu.com/view/1507.ht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854B013B-AE0A-4F7E-A978-F6760352212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javaSE</a:t>
            </a:r>
            <a:r>
              <a:rPr lang="zh-CN" altLang="en-US">
                <a:latin typeface="Arial" panose="020B0604020202020204" pitchFamily="34" charset="0"/>
              </a:rPr>
              <a:t>：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基础知识</a:t>
            </a:r>
          </a:p>
          <a:p>
            <a:r>
              <a:rPr lang="en-US" altLang="zh-CN">
                <a:latin typeface="Arial" panose="020B0604020202020204" pitchFamily="34" charset="0"/>
              </a:rPr>
              <a:t>javaEE </a:t>
            </a:r>
            <a:r>
              <a:rPr lang="zh-CN" altLang="en-US">
                <a:latin typeface="Arial" panose="020B0604020202020204" pitchFamily="34" charset="0"/>
              </a:rPr>
              <a:t>：</a:t>
            </a:r>
            <a:r>
              <a:rPr lang="en-US" altLang="zh-CN">
                <a:latin typeface="Arial" panose="020B0604020202020204" pitchFamily="34" charset="0"/>
              </a:rPr>
              <a:t>web</a:t>
            </a:r>
            <a:r>
              <a:rPr lang="zh-CN" altLang="en-US">
                <a:latin typeface="Arial" panose="020B0604020202020204" pitchFamily="34" charset="0"/>
              </a:rPr>
              <a:t>应用开发</a:t>
            </a:r>
          </a:p>
          <a:p>
            <a:r>
              <a:rPr lang="en-US" altLang="zh-CN">
                <a:latin typeface="Arial" panose="020B0604020202020204" pitchFamily="34" charset="0"/>
              </a:rPr>
              <a:t>java ME </a:t>
            </a:r>
            <a:r>
              <a:rPr lang="zh-CN" altLang="en-US">
                <a:latin typeface="Arial" panose="020B0604020202020204" pitchFamily="34" charset="0"/>
              </a:rPr>
              <a:t>：做游戏开发的</a:t>
            </a:r>
          </a:p>
          <a:p>
            <a:r>
              <a:rPr lang="zh-CN" altLang="en-US" b="1">
                <a:latin typeface="Arial" panose="020B0604020202020204" pitchFamily="34" charset="0"/>
              </a:rPr>
              <a:t>体系</a:t>
            </a:r>
          </a:p>
          <a:p>
            <a:r>
              <a:rPr lang="en-US" altLang="zh-CN">
                <a:latin typeface="Arial" panose="020B0604020202020204" pitchFamily="34" charset="0"/>
              </a:rPr>
              <a:t>JAVA&amp;ECLIPSE(8</a:t>
            </a:r>
            <a:r>
              <a:rPr lang="zh-CN" altLang="en-US">
                <a:latin typeface="Arial" panose="020B0604020202020204" pitchFamily="34" charset="0"/>
              </a:rPr>
              <a:t>张</a:t>
            </a:r>
            <a:r>
              <a:rPr lang="en-US" altLang="zh-CN">
                <a:latin typeface="Arial" panose="020B0604020202020204" pitchFamily="34" charset="0"/>
              </a:rPr>
              <a:t>)</a:t>
            </a:r>
          </a:p>
          <a:p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分为三个体系</a:t>
            </a:r>
            <a:r>
              <a:rPr lang="en-US" altLang="zh-CN">
                <a:latin typeface="Arial" panose="020B0604020202020204" pitchFamily="34" charset="0"/>
                <a:hlinkClick r:id="rId3" action="ppaction://hlinkfile"/>
              </a:rPr>
              <a:t>J2SE</a:t>
            </a:r>
            <a:r>
              <a:rPr lang="en-US" altLang="zh-CN">
                <a:latin typeface="Arial" panose="020B0604020202020204" pitchFamily="34" charset="0"/>
              </a:rPr>
              <a:t>(Java2 Platform Standard Edition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平台标准版</a:t>
            </a:r>
            <a:r>
              <a:rPr lang="en-US" altLang="zh-CN">
                <a:latin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  <a:hlinkClick r:id="rId4" action="ppaction://hlinkfile"/>
              </a:rPr>
              <a:t>J2EE</a:t>
            </a:r>
            <a:r>
              <a:rPr lang="en-US" altLang="zh-CN">
                <a:latin typeface="Arial" panose="020B0604020202020204" pitchFamily="34" charset="0"/>
              </a:rPr>
              <a:t>(Java 2 Platform,Enterprise Edition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平台企业版</a:t>
            </a:r>
            <a:r>
              <a:rPr lang="en-US" altLang="zh-CN">
                <a:latin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  <a:hlinkClick r:id="rId5" action="ppaction://hlinkfile"/>
              </a:rPr>
              <a:t>J2ME</a:t>
            </a:r>
            <a:r>
              <a:rPr lang="en-US" altLang="zh-CN">
                <a:latin typeface="Arial" panose="020B0604020202020204" pitchFamily="34" charset="0"/>
              </a:rPr>
              <a:t>(Java 2 Platform Micro Edition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平台微型版</a:t>
            </a:r>
            <a:r>
              <a:rPr lang="en-US" altLang="zh-CN">
                <a:latin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</a:rPr>
              <a:t>。</a:t>
            </a:r>
            <a:endParaRPr lang="en-US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桌面应用开发</a:t>
            </a:r>
            <a:r>
              <a:rPr lang="en-US" altLang="zh-CN">
                <a:latin typeface="Arial" panose="020B0604020202020204" pitchFamily="34" charset="0"/>
              </a:rPr>
              <a:t>(Java</a:t>
            </a:r>
            <a:r>
              <a:rPr lang="zh-CN" altLang="en-US">
                <a:latin typeface="Arial" panose="020B0604020202020204" pitchFamily="34" charset="0"/>
              </a:rPr>
              <a:t>核心、基础</a:t>
            </a:r>
            <a:r>
              <a:rPr lang="en-US" altLang="zh-CN">
                <a:latin typeface="Arial" panose="020B0604020202020204" pitchFamily="34" charset="0"/>
              </a:rPr>
              <a:t>)</a:t>
            </a:r>
            <a:r>
              <a:rPr lang="zh-CN" altLang="en-US">
                <a:latin typeface="Arial" panose="020B0604020202020204" pitchFamily="34" charset="0"/>
              </a:rPr>
              <a:t>：</a:t>
            </a:r>
          </a:p>
          <a:p>
            <a:r>
              <a:rPr lang="en-US" altLang="zh-CN">
                <a:latin typeface="Arial" panose="020B0604020202020204" pitchFamily="34" charset="0"/>
              </a:rPr>
              <a:t>JavaSE(Java Standard Edition)</a:t>
            </a:r>
          </a:p>
          <a:p>
            <a:r>
              <a:rPr lang="zh-CN" altLang="en-US">
                <a:latin typeface="Arial" panose="020B0604020202020204" pitchFamily="34" charset="0"/>
              </a:rPr>
              <a:t>企业级应用开发：</a:t>
            </a:r>
          </a:p>
          <a:p>
            <a:r>
              <a:rPr lang="zh-CN" altLang="en-US">
                <a:latin typeface="Arial" panose="020B0604020202020204" pitchFamily="34" charset="0"/>
              </a:rPr>
              <a:t>手机等移动产品开发：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2532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B349D99-FF51-4E16-8441-3ECA18B8F388}" type="slidenum">
              <a:rPr lang="zh-CN" altLang="en-US"/>
              <a:t>12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/>
              <a:t>Persional</a:t>
            </a:r>
            <a:r>
              <a:rPr lang="en-US" altLang="zh-CN" dirty="0"/>
              <a:t> Digital Assistant </a:t>
            </a:r>
            <a:r>
              <a:rPr lang="zh-CN" altLang="en-US" dirty="0"/>
              <a:t>说白了就是</a:t>
            </a:r>
            <a:r>
              <a:rPr lang="zh-CN" alt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掌上电脑</a:t>
            </a:r>
            <a:r>
              <a:rPr lang="zh-CN" altLang="en-US" dirty="0"/>
              <a:t>，</a:t>
            </a:r>
            <a:br>
              <a:rPr lang="zh-CN" altLang="en-US" dirty="0"/>
            </a:br>
            <a:r>
              <a:rPr lang="en-US" altLang="zh-CN" dirty="0"/>
              <a:t>PDA</a:t>
            </a:r>
            <a:r>
              <a:rPr lang="zh-CN" altLang="en-US" dirty="0"/>
              <a:t>基本上没有电话功能的，要想有电话功能在</a:t>
            </a:r>
            <a:r>
              <a:rPr lang="en-US" altLang="zh-CN" dirty="0"/>
              <a:t>PDA</a:t>
            </a:r>
            <a:r>
              <a:rPr lang="zh-CN" altLang="en-US" dirty="0"/>
              <a:t>的扩展插口里插上手机卡。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现在的手机结合了</a:t>
            </a:r>
            <a:r>
              <a:rPr lang="zh-CN" alt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掌上电脑</a:t>
            </a:r>
            <a:r>
              <a:rPr lang="zh-CN" altLang="en-US" dirty="0"/>
              <a:t>的功能，称为</a:t>
            </a:r>
            <a:r>
              <a:rPr lang="en-US" altLang="zh-CN" dirty="0"/>
              <a:t>PDA</a:t>
            </a:r>
            <a:r>
              <a:rPr lang="zh-CN" altLang="en-US"/>
              <a:t>手机。我们统称为智能手机。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</a:rPr>
              <a:t>javaSE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基础知识</a:t>
            </a:r>
          </a:p>
          <a:p>
            <a:r>
              <a:rPr lang="en-US" altLang="zh-CN" dirty="0" err="1">
                <a:latin typeface="Arial" panose="020B0604020202020204" pitchFamily="34" charset="0"/>
              </a:rPr>
              <a:t>javaEE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</a:rPr>
              <a:t>应用开发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 ME </a:t>
            </a:r>
            <a:r>
              <a:rPr lang="zh-CN" altLang="en-US" dirty="0">
                <a:latin typeface="Arial" panose="020B0604020202020204" pitchFamily="34" charset="0"/>
              </a:rPr>
              <a:t>：做游戏开发的</a:t>
            </a:r>
          </a:p>
          <a:p>
            <a:r>
              <a:rPr lang="zh-CN" altLang="en-US" b="1" dirty="0">
                <a:latin typeface="Arial" panose="020B0604020202020204" pitchFamily="34" charset="0"/>
              </a:rPr>
              <a:t>体系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JAVA&amp;ECLIPSE(8</a:t>
            </a:r>
            <a:r>
              <a:rPr lang="zh-CN" altLang="en-US" dirty="0">
                <a:latin typeface="Arial" panose="020B0604020202020204" pitchFamily="34" charset="0"/>
              </a:rPr>
              <a:t>张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分为三个体系</a:t>
            </a:r>
            <a:r>
              <a:rPr lang="en-US" altLang="zh-CN" dirty="0">
                <a:latin typeface="Arial" panose="020B0604020202020204" pitchFamily="34" charset="0"/>
                <a:hlinkClick r:id="rId4" action="ppaction://hlinkfile"/>
              </a:rPr>
              <a:t>J2SE</a:t>
            </a:r>
            <a:r>
              <a:rPr lang="en-US" altLang="zh-CN" dirty="0">
                <a:latin typeface="Arial" panose="020B0604020202020204" pitchFamily="34" charset="0"/>
              </a:rPr>
              <a:t>(Java2 Platform Standard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平台标准版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hlinkClick r:id="rId5" action="ppaction://hlinkfile"/>
              </a:rPr>
              <a:t>J2EE</a:t>
            </a:r>
            <a:r>
              <a:rPr lang="en-US" altLang="zh-CN" dirty="0">
                <a:latin typeface="Arial" panose="020B0604020202020204" pitchFamily="34" charset="0"/>
              </a:rPr>
              <a:t>(Java 2 </a:t>
            </a:r>
            <a:r>
              <a:rPr lang="en-US" altLang="zh-CN" dirty="0" err="1">
                <a:latin typeface="Arial" panose="020B0604020202020204" pitchFamily="34" charset="0"/>
              </a:rPr>
              <a:t>Platform,Enterprise</a:t>
            </a:r>
            <a:r>
              <a:rPr lang="en-US" altLang="zh-CN" dirty="0">
                <a:latin typeface="Arial" panose="020B0604020202020204" pitchFamily="34" charset="0"/>
              </a:rPr>
              <a:t>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平台企业版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hlinkClick r:id="rId6" action="ppaction://hlinkfile"/>
              </a:rPr>
              <a:t>J2ME</a:t>
            </a:r>
            <a:r>
              <a:rPr lang="en-US" altLang="zh-CN" dirty="0">
                <a:latin typeface="Arial" panose="020B0604020202020204" pitchFamily="34" charset="0"/>
              </a:rPr>
              <a:t>(Java 2 Platform Micro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平台微型版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桌面应用开发</a:t>
            </a:r>
            <a:r>
              <a:rPr lang="en-US" altLang="zh-CN" dirty="0">
                <a:latin typeface="Arial" panose="020B0604020202020204" pitchFamily="34" charset="0"/>
              </a:rPr>
              <a:t>(Java</a:t>
            </a:r>
            <a:r>
              <a:rPr lang="zh-CN" altLang="en-US" dirty="0">
                <a:latin typeface="Arial" panose="020B0604020202020204" pitchFamily="34" charset="0"/>
              </a:rPr>
              <a:t>核心、基础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</a:p>
          <a:p>
            <a:r>
              <a:rPr lang="en-US" altLang="zh-CN" dirty="0" err="1">
                <a:latin typeface="Arial" panose="020B0604020202020204" pitchFamily="34" charset="0"/>
              </a:rPr>
              <a:t>JavaSE</a:t>
            </a:r>
            <a:r>
              <a:rPr lang="en-US" altLang="zh-CN" dirty="0">
                <a:latin typeface="Arial" panose="020B0604020202020204" pitchFamily="34" charset="0"/>
              </a:rPr>
              <a:t>(Java Standard Edition)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企业级应用开发：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手机等移动产品开发：</a:t>
            </a: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692BC0-0314-4108-B5C9-790A5F91057C}" type="slidenum">
              <a:rPr lang="zh-CN" altLang="en-US"/>
              <a:t>13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/>
              <a:t>Persional</a:t>
            </a:r>
            <a:r>
              <a:rPr lang="en-US" altLang="zh-CN" dirty="0"/>
              <a:t> Digital Assistant </a:t>
            </a:r>
            <a:r>
              <a:rPr lang="zh-CN" altLang="en-US" dirty="0"/>
              <a:t>说白了就是</a:t>
            </a:r>
            <a:r>
              <a:rPr lang="zh-CN" alt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掌上电脑</a:t>
            </a:r>
            <a:r>
              <a:rPr lang="zh-CN" altLang="en-US" dirty="0"/>
              <a:t>，</a:t>
            </a:r>
            <a:br>
              <a:rPr lang="zh-CN" altLang="en-US" dirty="0"/>
            </a:br>
            <a:r>
              <a:rPr lang="en-US" altLang="zh-CN" dirty="0"/>
              <a:t>PDA</a:t>
            </a:r>
            <a:r>
              <a:rPr lang="zh-CN" altLang="en-US" dirty="0"/>
              <a:t>基本上没有电话功能的，要想有电话功能在</a:t>
            </a:r>
            <a:r>
              <a:rPr lang="en-US" altLang="zh-CN" dirty="0"/>
              <a:t>PDA</a:t>
            </a:r>
            <a:r>
              <a:rPr lang="zh-CN" altLang="en-US" dirty="0"/>
              <a:t>的扩展插口里插上手机卡。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现在的手机结合了</a:t>
            </a:r>
            <a:r>
              <a:rPr lang="zh-CN" alt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  <a:hlinkClick r:id="rId3"/>
              </a:rPr>
              <a:t>掌上电脑</a:t>
            </a:r>
            <a:r>
              <a:rPr lang="zh-CN" altLang="en-US" dirty="0"/>
              <a:t>的功能，称为</a:t>
            </a:r>
            <a:r>
              <a:rPr lang="en-US" altLang="zh-CN" dirty="0"/>
              <a:t>PDA</a:t>
            </a:r>
            <a:r>
              <a:rPr lang="zh-CN" altLang="en-US"/>
              <a:t>手机。我们统称为智能手机。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</a:rPr>
              <a:t>javaSE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基础知识</a:t>
            </a:r>
          </a:p>
          <a:p>
            <a:r>
              <a:rPr lang="en-US" altLang="zh-CN" dirty="0" err="1">
                <a:latin typeface="Arial" panose="020B0604020202020204" pitchFamily="34" charset="0"/>
              </a:rPr>
              <a:t>javaEE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</a:rPr>
              <a:t>应用开发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 ME </a:t>
            </a:r>
            <a:r>
              <a:rPr lang="zh-CN" altLang="en-US" dirty="0">
                <a:latin typeface="Arial" panose="020B0604020202020204" pitchFamily="34" charset="0"/>
              </a:rPr>
              <a:t>：做游戏开发的</a:t>
            </a:r>
          </a:p>
          <a:p>
            <a:r>
              <a:rPr lang="zh-CN" altLang="en-US" b="1" dirty="0">
                <a:latin typeface="Arial" panose="020B0604020202020204" pitchFamily="34" charset="0"/>
              </a:rPr>
              <a:t>体系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JAVA&amp;ECLIPSE(8</a:t>
            </a:r>
            <a:r>
              <a:rPr lang="zh-CN" altLang="en-US" dirty="0">
                <a:latin typeface="Arial" panose="020B0604020202020204" pitchFamily="34" charset="0"/>
              </a:rPr>
              <a:t>张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分为三个体系</a:t>
            </a:r>
            <a:r>
              <a:rPr lang="en-US" altLang="zh-CN" dirty="0">
                <a:latin typeface="Arial" panose="020B0604020202020204" pitchFamily="34" charset="0"/>
                <a:hlinkClick r:id="rId4" action="ppaction://hlinkfile"/>
              </a:rPr>
              <a:t>J2SE</a:t>
            </a:r>
            <a:r>
              <a:rPr lang="en-US" altLang="zh-CN" dirty="0">
                <a:latin typeface="Arial" panose="020B0604020202020204" pitchFamily="34" charset="0"/>
              </a:rPr>
              <a:t>(Java2 Platform Standard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平台标准版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hlinkClick r:id="rId5" action="ppaction://hlinkfile"/>
              </a:rPr>
              <a:t>J2EE</a:t>
            </a:r>
            <a:r>
              <a:rPr lang="en-US" altLang="zh-CN" dirty="0">
                <a:latin typeface="Arial" panose="020B0604020202020204" pitchFamily="34" charset="0"/>
              </a:rPr>
              <a:t>(Java 2 </a:t>
            </a:r>
            <a:r>
              <a:rPr lang="en-US" altLang="zh-CN" dirty="0" err="1">
                <a:latin typeface="Arial" panose="020B0604020202020204" pitchFamily="34" charset="0"/>
              </a:rPr>
              <a:t>Platform,Enterprise</a:t>
            </a:r>
            <a:r>
              <a:rPr lang="en-US" altLang="zh-CN" dirty="0">
                <a:latin typeface="Arial" panose="020B0604020202020204" pitchFamily="34" charset="0"/>
              </a:rPr>
              <a:t>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平台企业版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hlinkClick r:id="rId6" action="ppaction://hlinkfile"/>
              </a:rPr>
              <a:t>J2ME</a:t>
            </a:r>
            <a:r>
              <a:rPr lang="en-US" altLang="zh-CN" dirty="0">
                <a:latin typeface="Arial" panose="020B0604020202020204" pitchFamily="34" charset="0"/>
              </a:rPr>
              <a:t>(Java 2 Platform Micro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平台微型版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桌面应用开发</a:t>
            </a:r>
            <a:r>
              <a:rPr lang="en-US" altLang="zh-CN" dirty="0">
                <a:latin typeface="Arial" panose="020B0604020202020204" pitchFamily="34" charset="0"/>
              </a:rPr>
              <a:t>(Java</a:t>
            </a:r>
            <a:r>
              <a:rPr lang="zh-CN" altLang="en-US" dirty="0">
                <a:latin typeface="Arial" panose="020B0604020202020204" pitchFamily="34" charset="0"/>
              </a:rPr>
              <a:t>核心、基础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</a:p>
          <a:p>
            <a:r>
              <a:rPr lang="en-US" altLang="zh-CN" dirty="0" err="1">
                <a:latin typeface="Arial" panose="020B0604020202020204" pitchFamily="34" charset="0"/>
              </a:rPr>
              <a:t>JavaSE</a:t>
            </a:r>
            <a:r>
              <a:rPr lang="en-US" altLang="zh-CN" dirty="0">
                <a:latin typeface="Arial" panose="020B0604020202020204" pitchFamily="34" charset="0"/>
              </a:rPr>
              <a:t>(Java Standard Edition)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企业级应用开发：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手机等移动产品开发：</a:t>
            </a: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692BC0-0314-4108-B5C9-790A5F91057C}" type="slidenum">
              <a:rPr lang="zh-CN" altLang="en-US"/>
              <a:t>14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JVM</a:t>
            </a:r>
            <a:r>
              <a:rPr lang="zh-CN" altLang="en-US"/>
              <a:t>：</a:t>
            </a:r>
            <a:r>
              <a:rPr lang="en-US" altLang="zh-CN"/>
              <a:t>Java Virtual Mechinal(JAVA</a:t>
            </a:r>
            <a:r>
              <a:rPr lang="zh-CN" altLang="en-US"/>
              <a:t>虚拟机</a:t>
            </a:r>
            <a:r>
              <a:rPr lang="en-US" altLang="zh-CN"/>
              <a:t>)</a:t>
            </a:r>
            <a:r>
              <a:rPr lang="zh-CN" altLang="en-US"/>
              <a:t>。</a:t>
            </a:r>
            <a:r>
              <a:rPr lang="en-US" altLang="zh-CN"/>
              <a:t>JVM</a:t>
            </a:r>
            <a:r>
              <a:rPr lang="zh-CN" altLang="en-US"/>
              <a:t>是</a:t>
            </a:r>
            <a:r>
              <a:rPr lang="en-US" altLang="zh-CN"/>
              <a:t>JRE</a:t>
            </a:r>
            <a:r>
              <a:rPr lang="zh-CN" altLang="en-US"/>
              <a:t>的一部分，它是一个虚构出来的计算机，是通过在实际的计算机上仿真模拟各种计算机功能来实现的。</a:t>
            </a:r>
            <a:r>
              <a:rPr lang="en-US" altLang="zh-CN"/>
              <a:t>JVM</a:t>
            </a:r>
            <a:r>
              <a:rPr lang="zh-CN" altLang="en-US"/>
              <a:t>有自己完善的硬件架构，如处理器、堆栈、寄存器等，还具有相应的指令系统。</a:t>
            </a:r>
            <a:r>
              <a:rPr lang="en-US" altLang="zh-CN"/>
              <a:t>JVM </a:t>
            </a:r>
            <a:r>
              <a:rPr lang="zh-CN" altLang="en-US"/>
              <a:t>的主要工作是解释自己的指令集（即字节码）并映射到本地的 </a:t>
            </a:r>
            <a:r>
              <a:rPr lang="en-US" altLang="zh-CN"/>
              <a:t>CPU </a:t>
            </a:r>
            <a:r>
              <a:rPr lang="zh-CN" altLang="en-US"/>
              <a:t>的指令集或 </a:t>
            </a:r>
            <a:r>
              <a:rPr lang="en-US" altLang="zh-CN"/>
              <a:t>OS </a:t>
            </a:r>
            <a:r>
              <a:rPr lang="zh-CN" altLang="en-US"/>
              <a:t>的系统调用。</a:t>
            </a:r>
            <a:r>
              <a:rPr lang="en-US" altLang="zh-CN"/>
              <a:t>Java</a:t>
            </a:r>
            <a:r>
              <a:rPr lang="zh-CN" altLang="en-US"/>
              <a:t>语言是跨平台运行的，其实就是不同的操作系统，使用不同的</a:t>
            </a:r>
            <a:r>
              <a:rPr lang="en-US" altLang="zh-CN"/>
              <a:t>JVM</a:t>
            </a:r>
            <a:r>
              <a:rPr lang="zh-CN" altLang="en-US"/>
              <a:t>映射规则，让其与操作系统无关，完成了跨平台性。</a:t>
            </a:r>
            <a:r>
              <a:rPr lang="en-US" altLang="zh-CN"/>
              <a:t>JVM </a:t>
            </a:r>
            <a:r>
              <a:rPr lang="zh-CN" altLang="en-US"/>
              <a:t>对上层的 </a:t>
            </a:r>
            <a:r>
              <a:rPr lang="en-US" altLang="zh-CN"/>
              <a:t>Java </a:t>
            </a:r>
            <a:r>
              <a:rPr lang="zh-CN" altLang="en-US"/>
              <a:t>源文件是不关心的，它关注的只是由源文件生成的类文件（ </a:t>
            </a:r>
            <a:r>
              <a:rPr lang="en-US" altLang="zh-CN"/>
              <a:t>class file </a:t>
            </a:r>
            <a:r>
              <a:rPr lang="zh-CN" altLang="en-US"/>
              <a:t>）。类文件的组成包括 </a:t>
            </a:r>
            <a:r>
              <a:rPr lang="en-US" altLang="zh-CN"/>
              <a:t>JVM </a:t>
            </a:r>
            <a:r>
              <a:rPr lang="zh-CN" altLang="en-US"/>
              <a:t>指令集，符号表以及一些补助信息。</a:t>
            </a:r>
            <a:r>
              <a:rPr lang="en-US"/>
              <a:t> </a:t>
            </a:r>
          </a:p>
          <a:p>
            <a:r>
              <a:rPr lang="en-US"/>
              <a:t>    		</a:t>
            </a:r>
            <a:r>
              <a:rPr lang="en-US" altLang="zh-CN"/>
              <a:t>JRE:Java  Runtime  Enviromental(java</a:t>
            </a:r>
            <a:r>
              <a:rPr lang="zh-CN" altLang="en-US"/>
              <a:t>运行时环境</a:t>
            </a:r>
            <a:r>
              <a:rPr lang="en-US" altLang="zh-CN"/>
              <a:t>)</a:t>
            </a:r>
            <a:r>
              <a:rPr lang="zh-CN" altLang="en-US"/>
              <a:t>。也就是我们说的</a:t>
            </a:r>
            <a:r>
              <a:rPr lang="en-US" altLang="zh-CN"/>
              <a:t>JAVA</a:t>
            </a:r>
            <a:r>
              <a:rPr lang="zh-CN" altLang="en-US"/>
              <a:t>平台，所有的</a:t>
            </a:r>
            <a:r>
              <a:rPr lang="en-US" altLang="zh-CN"/>
              <a:t>Java</a:t>
            </a:r>
            <a:r>
              <a:rPr lang="zh-CN" altLang="en-US"/>
              <a:t>程序都要在</a:t>
            </a:r>
            <a:r>
              <a:rPr lang="en-US" altLang="zh-CN"/>
              <a:t>JRE</a:t>
            </a:r>
            <a:r>
              <a:rPr lang="zh-CN" altLang="en-US"/>
              <a:t>下才能运行。包括</a:t>
            </a:r>
            <a:r>
              <a:rPr lang="en-US" altLang="zh-CN"/>
              <a:t>JVM</a:t>
            </a:r>
            <a:r>
              <a:rPr lang="zh-CN" altLang="en-US"/>
              <a:t>和</a:t>
            </a:r>
            <a:r>
              <a:rPr lang="en-US" altLang="zh-CN"/>
              <a:t>JAVA</a:t>
            </a:r>
            <a:r>
              <a:rPr lang="zh-CN" altLang="en-US"/>
              <a:t>核心类库和支持文件。与</a:t>
            </a:r>
            <a:r>
              <a:rPr lang="en-US" altLang="zh-CN"/>
              <a:t>JDK</a:t>
            </a:r>
            <a:r>
              <a:rPr lang="zh-CN" altLang="en-US"/>
              <a:t>相比，它不包含开发工具</a:t>
            </a:r>
            <a:r>
              <a:rPr lang="en-US" altLang="zh-CN"/>
              <a:t>——</a:t>
            </a:r>
            <a:r>
              <a:rPr lang="zh-CN" altLang="en-US"/>
              <a:t>编译器、调试器和其它工具。</a:t>
            </a:r>
            <a:endParaRPr lang="en-US"/>
          </a:p>
          <a:p>
            <a:endParaRPr lang="en-US"/>
          </a:p>
          <a:p>
            <a:r>
              <a:rPr lang="en-US"/>
              <a:t>    </a:t>
            </a:r>
            <a:r>
              <a:rPr lang="en-US" altLang="zh-CN"/>
              <a:t>JDK : Java Development ToolKit(Java</a:t>
            </a:r>
            <a:r>
              <a:rPr lang="zh-CN" altLang="en-US"/>
              <a:t>开发工具包</a:t>
            </a:r>
            <a:r>
              <a:rPr lang="en-US" altLang="zh-CN"/>
              <a:t>)</a:t>
            </a:r>
            <a:r>
              <a:rPr lang="zh-CN" altLang="en-US"/>
              <a:t>。</a:t>
            </a:r>
            <a:r>
              <a:rPr lang="en-US" altLang="zh-CN"/>
              <a:t>JDK</a:t>
            </a:r>
            <a:r>
              <a:rPr lang="zh-CN" altLang="en-US"/>
              <a:t>是整个</a:t>
            </a:r>
            <a:r>
              <a:rPr lang="en-US" altLang="zh-CN"/>
              <a:t>JAVA</a:t>
            </a:r>
            <a:r>
              <a:rPr lang="zh-CN" altLang="en-US"/>
              <a:t>的核心，包括了</a:t>
            </a:r>
            <a:r>
              <a:rPr lang="en-US" altLang="zh-CN"/>
              <a:t>Java</a:t>
            </a:r>
            <a:r>
              <a:rPr lang="zh-CN" altLang="en-US"/>
              <a:t>运行环境（</a:t>
            </a:r>
            <a:r>
              <a:rPr lang="en-US" altLang="zh-CN"/>
              <a:t>Java Runtime Envirnment</a:t>
            </a:r>
            <a:r>
              <a:rPr lang="zh-CN" altLang="en-US"/>
              <a:t>），一堆</a:t>
            </a:r>
            <a:r>
              <a:rPr lang="en-US" altLang="zh-CN"/>
              <a:t>Java</a:t>
            </a:r>
            <a:r>
              <a:rPr lang="zh-CN" altLang="en-US"/>
              <a:t>工具（</a:t>
            </a:r>
            <a:r>
              <a:rPr lang="en-US" altLang="zh-CN"/>
              <a:t>javac/java/jdb</a:t>
            </a:r>
            <a:r>
              <a:rPr lang="zh-CN" altLang="en-US"/>
              <a:t>等）和</a:t>
            </a:r>
            <a:r>
              <a:rPr lang="en-US" altLang="zh-CN"/>
              <a:t>Java</a:t>
            </a:r>
            <a:r>
              <a:rPr lang="zh-CN" altLang="en-US"/>
              <a:t>基础的类库（即</a:t>
            </a:r>
            <a:r>
              <a:rPr lang="en-US" altLang="zh-CN"/>
              <a:t>Java API </a:t>
            </a:r>
            <a:r>
              <a:rPr lang="zh-CN" altLang="en-US"/>
              <a:t>包括</a:t>
            </a:r>
            <a:r>
              <a:rPr lang="en-US" altLang="zh-CN"/>
              <a:t>rt.jar</a:t>
            </a:r>
            <a:r>
              <a:rPr lang="zh-CN" altLang="en-US"/>
              <a:t>）。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412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EA87D6-B077-4D78-8776-EAD67D2F6783}" type="slidenum">
              <a:rPr lang="zh-CN" altLang="en-US"/>
              <a:t>16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DAC4636-F0CE-4CE7-B679-8EF57775C582}" type="slidenum">
              <a:rPr lang="zh-CN" altLang="en-US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4C5AD08-C65B-4A2D-9FCD-0B8D4F768257}" type="slidenum">
              <a:rPr lang="zh-CN" altLang="en-US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55887" y="4264586"/>
            <a:ext cx="5247093" cy="348920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55887" y="4264586"/>
            <a:ext cx="5247093" cy="348920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854B013B-AE0A-4F7E-A978-F67603522124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起源</a:t>
            </a:r>
          </a:p>
          <a:p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en-US" altLang="zh-CN" baseline="30000">
                <a:latin typeface="Arial" panose="020B0604020202020204" pitchFamily="34" charset="0"/>
              </a:rPr>
              <a:t>[1]</a:t>
            </a:r>
            <a:r>
              <a:rPr lang="zh-CN" altLang="en-US">
                <a:latin typeface="Arial" panose="020B0604020202020204" pitchFamily="34" charset="0"/>
              </a:rPr>
              <a:t>是由</a:t>
            </a:r>
            <a:r>
              <a:rPr lang="en-US" altLang="zh-CN">
                <a:latin typeface="Arial" panose="020B0604020202020204" pitchFamily="34" charset="0"/>
                <a:hlinkClick r:id="rId3" action="ppaction://hlinkfile"/>
              </a:rPr>
              <a:t>Sun Microsystems</a:t>
            </a:r>
            <a:r>
              <a:rPr lang="zh-CN" altLang="en-US">
                <a:latin typeface="Arial" panose="020B0604020202020204" pitchFamily="34" charset="0"/>
              </a:rPr>
              <a:t>公司于 </a:t>
            </a:r>
            <a:r>
              <a:rPr lang="en-US" altLang="zh-CN">
                <a:latin typeface="Arial" panose="020B0604020202020204" pitchFamily="34" charset="0"/>
              </a:rPr>
              <a:t>1995</a:t>
            </a:r>
            <a:r>
              <a:rPr lang="zh-CN" altLang="en-US">
                <a:latin typeface="Arial" panose="020B0604020202020204" pitchFamily="34" charset="0"/>
              </a:rPr>
              <a:t>年</a:t>
            </a:r>
            <a:r>
              <a:rPr lang="en-US" altLang="zh-CN">
                <a:latin typeface="Arial" panose="020B0604020202020204" pitchFamily="34" charset="0"/>
              </a:rPr>
              <a:t>5</a:t>
            </a:r>
            <a:r>
              <a:rPr lang="zh-CN" altLang="en-US">
                <a:latin typeface="Arial" panose="020B0604020202020204" pitchFamily="34" charset="0"/>
              </a:rPr>
              <a:t>月推出的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面向对象程序设计</a:t>
            </a:r>
            <a:r>
              <a:rPr lang="zh-CN" altLang="en-US">
                <a:latin typeface="Arial" panose="020B0604020202020204" pitchFamily="34" charset="0"/>
                <a:hlinkClick r:id="rId4" action="ppaction://hlinkfile"/>
              </a:rPr>
              <a:t>语言</a:t>
            </a:r>
            <a:r>
              <a:rPr lang="zh-CN" altLang="en-US">
                <a:latin typeface="Arial" panose="020B0604020202020204" pitchFamily="34" charset="0"/>
              </a:rPr>
              <a:t>（以下简称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语言）和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5" action="ppaction://hlinkfile"/>
              </a:rPr>
              <a:t>平台</a:t>
            </a:r>
            <a:r>
              <a:rPr lang="zh-CN" altLang="en-US">
                <a:latin typeface="Arial" panose="020B0604020202020204" pitchFamily="34" charset="0"/>
              </a:rPr>
              <a:t>的总称。由</a:t>
            </a:r>
            <a:r>
              <a:rPr lang="en-US" altLang="zh-CN">
                <a:latin typeface="Arial" panose="020B0604020202020204" pitchFamily="34" charset="0"/>
                <a:hlinkClick r:id="rId6" action="ppaction://hlinkfile"/>
              </a:rPr>
              <a:t>James Gosling</a:t>
            </a:r>
            <a:r>
              <a:rPr lang="zh-CN" altLang="en-US">
                <a:latin typeface="Arial" panose="020B0604020202020204" pitchFamily="34" charset="0"/>
              </a:rPr>
              <a:t>和同事们共同研发，并在</a:t>
            </a:r>
            <a:r>
              <a:rPr lang="en-US" altLang="zh-CN">
                <a:latin typeface="Arial" panose="020B0604020202020204" pitchFamily="34" charset="0"/>
              </a:rPr>
              <a:t>1995</a:t>
            </a:r>
            <a:r>
              <a:rPr lang="zh-CN" altLang="en-US">
                <a:latin typeface="Arial" panose="020B0604020202020204" pitchFamily="34" charset="0"/>
              </a:rPr>
              <a:t>年正式推出。用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实现的</a:t>
            </a:r>
            <a:r>
              <a:rPr lang="en-US" altLang="zh-CN">
                <a:latin typeface="Arial" panose="020B0604020202020204" pitchFamily="34" charset="0"/>
                <a:hlinkClick r:id="rId7" action="ppaction://hlinkfile"/>
              </a:rPr>
              <a:t>HotJava</a:t>
            </a:r>
            <a:r>
              <a:rPr lang="zh-CN" altLang="en-US">
                <a:latin typeface="Arial" panose="020B0604020202020204" pitchFamily="34" charset="0"/>
                <a:hlinkClick r:id="rId7" action="ppaction://hlinkfile"/>
              </a:rPr>
              <a:t>浏览器</a:t>
            </a:r>
            <a:r>
              <a:rPr lang="zh-CN" altLang="en-US">
                <a:latin typeface="Arial" panose="020B0604020202020204" pitchFamily="34" charset="0"/>
              </a:rPr>
              <a:t>（支持</a:t>
            </a:r>
            <a:r>
              <a:rPr lang="en-US" altLang="zh-CN">
                <a:latin typeface="Arial" panose="020B0604020202020204" pitchFamily="34" charset="0"/>
              </a:rPr>
              <a:t>Java applet</a:t>
            </a:r>
            <a:r>
              <a:rPr lang="zh-CN" altLang="en-US">
                <a:latin typeface="Arial" panose="020B0604020202020204" pitchFamily="34" charset="0"/>
              </a:rPr>
              <a:t>）显示了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的魅力：</a:t>
            </a:r>
            <a:r>
              <a:rPr lang="zh-CN" altLang="en-US">
                <a:latin typeface="Arial" panose="020B0604020202020204" pitchFamily="34" charset="0"/>
                <a:hlinkClick r:id="rId8" action="ppaction://hlinkfile"/>
              </a:rPr>
              <a:t>跨平台</a:t>
            </a:r>
            <a:r>
              <a:rPr lang="zh-CN" altLang="en-US">
                <a:latin typeface="Arial" panose="020B0604020202020204" pitchFamily="34" charset="0"/>
              </a:rPr>
              <a:t>、动态的</a:t>
            </a:r>
            <a:r>
              <a:rPr lang="en-US" altLang="zh-CN">
                <a:latin typeface="Arial" panose="020B0604020202020204" pitchFamily="34" charset="0"/>
              </a:rPr>
              <a:t>Web</a:t>
            </a:r>
            <a:r>
              <a:rPr lang="zh-CN" altLang="en-US">
                <a:latin typeface="Arial" panose="020B0604020202020204" pitchFamily="34" charset="0"/>
              </a:rPr>
              <a:t>、</a:t>
            </a:r>
            <a:r>
              <a:rPr lang="en-US" altLang="zh-CN">
                <a:latin typeface="Arial" panose="020B0604020202020204" pitchFamily="34" charset="0"/>
                <a:hlinkClick r:id="rId9" action="ppaction://hlinkfile"/>
              </a:rPr>
              <a:t>Internet</a:t>
            </a:r>
            <a:r>
              <a:rPr lang="zh-CN" altLang="en-US">
                <a:latin typeface="Arial" panose="020B0604020202020204" pitchFamily="34" charset="0"/>
              </a:rPr>
              <a:t>计算。从此，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被广泛接受并推动了</a:t>
            </a:r>
            <a:r>
              <a:rPr lang="en-US" altLang="zh-CN">
                <a:latin typeface="Arial" panose="020B0604020202020204" pitchFamily="34" charset="0"/>
                <a:hlinkClick r:id="rId10" action="ppaction://hlinkfile"/>
              </a:rPr>
              <a:t>Web</a:t>
            </a:r>
            <a:r>
              <a:rPr lang="zh-CN" altLang="en-US">
                <a:latin typeface="Arial" panose="020B0604020202020204" pitchFamily="34" charset="0"/>
              </a:rPr>
              <a:t>的迅速发展，常用的浏览器均支持</a:t>
            </a:r>
            <a:r>
              <a:rPr lang="en-US" altLang="zh-CN">
                <a:latin typeface="Arial" panose="020B0604020202020204" pitchFamily="34" charset="0"/>
              </a:rPr>
              <a:t>Javaapplet</a:t>
            </a:r>
            <a:r>
              <a:rPr lang="zh-CN" altLang="en-US">
                <a:latin typeface="Arial" panose="020B0604020202020204" pitchFamily="34" charset="0"/>
              </a:rPr>
              <a:t>。另一方面，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技术也不断更新。</a:t>
            </a:r>
            <a:r>
              <a:rPr lang="en-US" altLang="zh-CN">
                <a:latin typeface="Arial" panose="020B0604020202020204" pitchFamily="34" charset="0"/>
              </a:rPr>
              <a:t>(2010</a:t>
            </a:r>
            <a:r>
              <a:rPr lang="zh-CN" altLang="en-US">
                <a:latin typeface="Arial" panose="020B0604020202020204" pitchFamily="34" charset="0"/>
              </a:rPr>
              <a:t>年</a:t>
            </a:r>
            <a:r>
              <a:rPr lang="en-US" altLang="zh-CN">
                <a:latin typeface="Arial" panose="020B0604020202020204" pitchFamily="34" charset="0"/>
                <a:hlinkClick r:id="rId11" action="ppaction://hlinkfile"/>
              </a:rPr>
              <a:t>Oracle</a:t>
            </a:r>
            <a:r>
              <a:rPr lang="zh-CN" altLang="en-US">
                <a:latin typeface="Arial" panose="020B0604020202020204" pitchFamily="34" charset="0"/>
              </a:rPr>
              <a:t>公司收购了</a:t>
            </a:r>
            <a:r>
              <a:rPr lang="en-US" altLang="zh-CN">
                <a:latin typeface="Arial" panose="020B0604020202020204" pitchFamily="34" charset="0"/>
                <a:hlinkClick r:id="rId12" action="ppaction://hlinkfile"/>
              </a:rPr>
              <a:t>SUN</a:t>
            </a:r>
            <a:r>
              <a:rPr lang="en-US" altLang="zh-CN">
                <a:latin typeface="Arial" panose="020B0604020202020204" pitchFamily="34" charset="0"/>
              </a:rPr>
              <a:t>)</a:t>
            </a:r>
          </a:p>
          <a:p>
            <a:r>
              <a:rPr lang="zh-CN" altLang="en-US" b="1">
                <a:latin typeface="Arial" panose="020B0604020202020204" pitchFamily="34" charset="0"/>
              </a:rPr>
              <a:t>组成</a:t>
            </a:r>
          </a:p>
          <a:p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由四方面组成：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13" action="ppaction://hlinkfile"/>
              </a:rPr>
              <a:t>编程语言</a:t>
            </a:r>
            <a:r>
              <a:rPr lang="zh-CN" altLang="en-US">
                <a:latin typeface="Arial" panose="020B0604020202020204" pitchFamily="34" charset="0"/>
              </a:rPr>
              <a:t>、</a:t>
            </a:r>
            <a:r>
              <a:rPr lang="en-US" altLang="zh-CN">
                <a:latin typeface="Arial" panose="020B0604020202020204" pitchFamily="34" charset="0"/>
                <a:hlinkClick r:id="rId14" action="ppaction://hlinkfile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类文件格式、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15" action="ppaction://hlinkfile"/>
              </a:rPr>
              <a:t>虚拟机</a:t>
            </a:r>
            <a:r>
              <a:rPr lang="zh-CN" altLang="en-US">
                <a:latin typeface="Arial" panose="020B0604020202020204" pitchFamily="34" charset="0"/>
              </a:rPr>
              <a:t>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16" action="ppaction://hlinkfile"/>
              </a:rPr>
              <a:t>应用程序接口</a:t>
            </a:r>
            <a:r>
              <a:rPr lang="en-US" altLang="zh-CN">
                <a:latin typeface="Arial" panose="020B0604020202020204" pitchFamily="34" charset="0"/>
              </a:rPr>
              <a:t>(Java API)</a:t>
            </a:r>
            <a:r>
              <a:rPr lang="zh-CN" altLang="en-US">
                <a:latin typeface="Arial" panose="020B0604020202020204" pitchFamily="34" charset="0"/>
              </a:rPr>
              <a:t>。平台</a:t>
            </a:r>
          </a:p>
          <a:p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平台由</a:t>
            </a:r>
            <a:r>
              <a:rPr lang="en-US" altLang="zh-CN">
                <a:latin typeface="Arial" panose="020B0604020202020204" pitchFamily="34" charset="0"/>
                <a:hlinkClick r:id="rId17" action="ppaction://hlinkfile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17" action="ppaction://hlinkfile"/>
              </a:rPr>
              <a:t>虚拟机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Java Virtual Machine</a:t>
            </a:r>
            <a:r>
              <a:rPr lang="zh-CN" altLang="en-US">
                <a:latin typeface="Arial" panose="020B0604020202020204" pitchFamily="34" charset="0"/>
              </a:rPr>
              <a:t>，简称</a:t>
            </a:r>
            <a:r>
              <a:rPr lang="en-US" altLang="zh-CN">
                <a:latin typeface="Arial" panose="020B0604020202020204" pitchFamily="34" charset="0"/>
                <a:hlinkClick r:id="rId18" action="ppaction://hlinkfile"/>
              </a:rPr>
              <a:t>JVM</a:t>
            </a:r>
            <a:r>
              <a:rPr lang="zh-CN" altLang="en-US">
                <a:latin typeface="Arial" panose="020B0604020202020204" pitchFamily="34" charset="0"/>
              </a:rPr>
              <a:t>）和</a:t>
            </a:r>
            <a:r>
              <a:rPr lang="en-US" altLang="zh-CN">
                <a:latin typeface="Arial" panose="020B0604020202020204" pitchFamily="34" charset="0"/>
              </a:rPr>
              <a:t>Java </a:t>
            </a:r>
            <a:r>
              <a:rPr lang="zh-CN" altLang="en-US">
                <a:latin typeface="Arial" panose="020B0604020202020204" pitchFamily="34" charset="0"/>
              </a:rPr>
              <a:t>应用编程接口（</a:t>
            </a:r>
            <a:r>
              <a:rPr lang="en-US" altLang="zh-CN">
                <a:latin typeface="Arial" panose="020B0604020202020204" pitchFamily="34" charset="0"/>
              </a:rPr>
              <a:t>Application Programming Interface</a:t>
            </a:r>
            <a:r>
              <a:rPr lang="zh-CN" altLang="en-US">
                <a:latin typeface="Arial" panose="020B0604020202020204" pitchFamily="34" charset="0"/>
              </a:rPr>
              <a:t>，简称</a:t>
            </a:r>
            <a:r>
              <a:rPr lang="en-US" altLang="zh-CN">
                <a:latin typeface="Arial" panose="020B0604020202020204" pitchFamily="34" charset="0"/>
                <a:hlinkClick r:id="rId19" action="ppaction://hlinkfile"/>
              </a:rPr>
              <a:t>API</a:t>
            </a:r>
            <a:r>
              <a:rPr lang="zh-CN" altLang="en-US">
                <a:latin typeface="Arial" panose="020B0604020202020204" pitchFamily="34" charset="0"/>
              </a:rPr>
              <a:t>）构成。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应用</a:t>
            </a:r>
            <a:r>
              <a:rPr lang="zh-CN" altLang="en-US">
                <a:latin typeface="Arial" panose="020B0604020202020204" pitchFamily="34" charset="0"/>
                <a:hlinkClick r:id="rId20" action="ppaction://hlinkfile"/>
              </a:rPr>
              <a:t>编程</a:t>
            </a:r>
            <a:r>
              <a:rPr lang="zh-CN" altLang="en-US">
                <a:latin typeface="Arial" panose="020B0604020202020204" pitchFamily="34" charset="0"/>
              </a:rPr>
              <a:t>接口为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应用提供了一个独立于</a:t>
            </a:r>
            <a:r>
              <a:rPr lang="zh-CN" altLang="en-US">
                <a:latin typeface="Arial" panose="020B0604020202020204" pitchFamily="34" charset="0"/>
                <a:hlinkClick r:id="rId21" action="ppaction://hlinkfile"/>
              </a:rPr>
              <a:t>操作系统</a:t>
            </a:r>
            <a:r>
              <a:rPr lang="zh-CN" altLang="en-US">
                <a:latin typeface="Arial" panose="020B0604020202020204" pitchFamily="34" charset="0"/>
              </a:rPr>
              <a:t>的标准接口，可分为基本部分和扩展部分。在</a:t>
            </a:r>
            <a:r>
              <a:rPr lang="zh-CN" altLang="en-US">
                <a:latin typeface="Arial" panose="020B0604020202020204" pitchFamily="34" charset="0"/>
                <a:hlinkClick r:id="rId22" action="ppaction://hlinkfile"/>
              </a:rPr>
              <a:t>硬件</a:t>
            </a:r>
            <a:r>
              <a:rPr lang="zh-CN" altLang="en-US">
                <a:latin typeface="Arial" panose="020B0604020202020204" pitchFamily="34" charset="0"/>
              </a:rPr>
              <a:t>或操作系统平台上安装一个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平台之后，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应用程序就可运行。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平台已经嵌入了几乎所有的操作系统。这样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程序可以只编译一次，就可以在各种系统中运行。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应用编程接口已经从</a:t>
            </a:r>
            <a:r>
              <a:rPr lang="en-US" altLang="zh-CN">
                <a:latin typeface="Arial" panose="020B0604020202020204" pitchFamily="34" charset="0"/>
              </a:rPr>
              <a:t>1.1x</a:t>
            </a:r>
            <a:r>
              <a:rPr lang="zh-CN" altLang="en-US">
                <a:latin typeface="Arial" panose="020B0604020202020204" pitchFamily="34" charset="0"/>
              </a:rPr>
              <a:t>版发展到</a:t>
            </a:r>
            <a:r>
              <a:rPr lang="en-US" altLang="zh-CN">
                <a:latin typeface="Arial" panose="020B0604020202020204" pitchFamily="34" charset="0"/>
              </a:rPr>
              <a:t>1.2</a:t>
            </a:r>
            <a:r>
              <a:rPr lang="zh-CN" altLang="en-US">
                <a:latin typeface="Arial" panose="020B0604020202020204" pitchFamily="34" charset="0"/>
              </a:rPr>
              <a:t>版。常用的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平台基于</a:t>
            </a:r>
            <a:r>
              <a:rPr lang="en-US" altLang="zh-CN">
                <a:latin typeface="Arial" panose="020B0604020202020204" pitchFamily="34" charset="0"/>
              </a:rPr>
              <a:t>Java1.4</a:t>
            </a:r>
            <a:r>
              <a:rPr lang="zh-CN" altLang="en-US">
                <a:latin typeface="Arial" panose="020B0604020202020204" pitchFamily="34" charset="0"/>
              </a:rPr>
              <a:t>，最近版本为</a:t>
            </a:r>
            <a:r>
              <a:rPr lang="en-US" altLang="zh-CN">
                <a:latin typeface="Arial" panose="020B0604020202020204" pitchFamily="34" charset="0"/>
              </a:rPr>
              <a:t>Java1.7</a:t>
            </a:r>
            <a:r>
              <a:rPr lang="zh-CN" altLang="en-US">
                <a:latin typeface="Arial" panose="020B0604020202020204" pitchFamily="34" charset="0"/>
              </a:rPr>
              <a:t>。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436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2A7BE38-75D2-4C91-9D1F-E902A5378C15}" type="slidenum">
              <a:rPr lang="zh-CN" altLang="en-US"/>
              <a:t>3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latin typeface="Arial" panose="020B0604020202020204" pitchFamily="34" charset="0"/>
              </a:rPr>
              <a:t>起源</a:t>
            </a:r>
          </a:p>
          <a:p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en-US" altLang="zh-CN" baseline="30000">
                <a:latin typeface="Arial" panose="020B0604020202020204" pitchFamily="34" charset="0"/>
              </a:rPr>
              <a:t>[1]</a:t>
            </a:r>
            <a:r>
              <a:rPr lang="zh-CN" altLang="en-US">
                <a:latin typeface="Arial" panose="020B0604020202020204" pitchFamily="34" charset="0"/>
              </a:rPr>
              <a:t>是由</a:t>
            </a:r>
            <a:r>
              <a:rPr lang="en-US" altLang="zh-CN">
                <a:latin typeface="Arial" panose="020B0604020202020204" pitchFamily="34" charset="0"/>
                <a:hlinkClick r:id="rId3" action="ppaction://hlinkfile"/>
              </a:rPr>
              <a:t>Sun Microsystems</a:t>
            </a:r>
            <a:r>
              <a:rPr lang="zh-CN" altLang="en-US">
                <a:latin typeface="Arial" panose="020B0604020202020204" pitchFamily="34" charset="0"/>
              </a:rPr>
              <a:t>公司于 </a:t>
            </a:r>
            <a:r>
              <a:rPr lang="en-US" altLang="zh-CN">
                <a:latin typeface="Arial" panose="020B0604020202020204" pitchFamily="34" charset="0"/>
              </a:rPr>
              <a:t>1995</a:t>
            </a:r>
            <a:r>
              <a:rPr lang="zh-CN" altLang="en-US">
                <a:latin typeface="Arial" panose="020B0604020202020204" pitchFamily="34" charset="0"/>
              </a:rPr>
              <a:t>年</a:t>
            </a:r>
            <a:r>
              <a:rPr lang="en-US" altLang="zh-CN">
                <a:latin typeface="Arial" panose="020B0604020202020204" pitchFamily="34" charset="0"/>
              </a:rPr>
              <a:t>5</a:t>
            </a:r>
            <a:r>
              <a:rPr lang="zh-CN" altLang="en-US">
                <a:latin typeface="Arial" panose="020B0604020202020204" pitchFamily="34" charset="0"/>
              </a:rPr>
              <a:t>月推出的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面向对象程序设计</a:t>
            </a:r>
            <a:r>
              <a:rPr lang="zh-CN" altLang="en-US">
                <a:latin typeface="Arial" panose="020B0604020202020204" pitchFamily="34" charset="0"/>
                <a:hlinkClick r:id="rId4" action="ppaction://hlinkfile"/>
              </a:rPr>
              <a:t>语言</a:t>
            </a:r>
            <a:r>
              <a:rPr lang="zh-CN" altLang="en-US">
                <a:latin typeface="Arial" panose="020B0604020202020204" pitchFamily="34" charset="0"/>
              </a:rPr>
              <a:t>（以下简称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语言）和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5" action="ppaction://hlinkfile"/>
              </a:rPr>
              <a:t>平台</a:t>
            </a:r>
            <a:r>
              <a:rPr lang="zh-CN" altLang="en-US">
                <a:latin typeface="Arial" panose="020B0604020202020204" pitchFamily="34" charset="0"/>
              </a:rPr>
              <a:t>的总称。由</a:t>
            </a:r>
            <a:r>
              <a:rPr lang="en-US" altLang="zh-CN">
                <a:latin typeface="Arial" panose="020B0604020202020204" pitchFamily="34" charset="0"/>
                <a:hlinkClick r:id="rId6" action="ppaction://hlinkfile"/>
              </a:rPr>
              <a:t>James Gosling</a:t>
            </a:r>
            <a:r>
              <a:rPr lang="zh-CN" altLang="en-US">
                <a:latin typeface="Arial" panose="020B0604020202020204" pitchFamily="34" charset="0"/>
              </a:rPr>
              <a:t>和同事们共同研发，并在</a:t>
            </a:r>
            <a:r>
              <a:rPr lang="en-US" altLang="zh-CN">
                <a:latin typeface="Arial" panose="020B0604020202020204" pitchFamily="34" charset="0"/>
              </a:rPr>
              <a:t>1995</a:t>
            </a:r>
            <a:r>
              <a:rPr lang="zh-CN" altLang="en-US">
                <a:latin typeface="Arial" panose="020B0604020202020204" pitchFamily="34" charset="0"/>
              </a:rPr>
              <a:t>年正式推出。用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实现的</a:t>
            </a:r>
            <a:r>
              <a:rPr lang="en-US" altLang="zh-CN">
                <a:latin typeface="Arial" panose="020B0604020202020204" pitchFamily="34" charset="0"/>
                <a:hlinkClick r:id="rId7" action="ppaction://hlinkfile"/>
              </a:rPr>
              <a:t>HotJava</a:t>
            </a:r>
            <a:r>
              <a:rPr lang="zh-CN" altLang="en-US">
                <a:latin typeface="Arial" panose="020B0604020202020204" pitchFamily="34" charset="0"/>
                <a:hlinkClick r:id="rId7" action="ppaction://hlinkfile"/>
              </a:rPr>
              <a:t>浏览器</a:t>
            </a:r>
            <a:r>
              <a:rPr lang="zh-CN" altLang="en-US">
                <a:latin typeface="Arial" panose="020B0604020202020204" pitchFamily="34" charset="0"/>
              </a:rPr>
              <a:t>（支持</a:t>
            </a:r>
            <a:r>
              <a:rPr lang="en-US" altLang="zh-CN">
                <a:latin typeface="Arial" panose="020B0604020202020204" pitchFamily="34" charset="0"/>
              </a:rPr>
              <a:t>Java applet</a:t>
            </a:r>
            <a:r>
              <a:rPr lang="zh-CN" altLang="en-US">
                <a:latin typeface="Arial" panose="020B0604020202020204" pitchFamily="34" charset="0"/>
              </a:rPr>
              <a:t>）显示了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的魅力：</a:t>
            </a:r>
            <a:r>
              <a:rPr lang="zh-CN" altLang="en-US">
                <a:latin typeface="Arial" panose="020B0604020202020204" pitchFamily="34" charset="0"/>
                <a:hlinkClick r:id="rId8" action="ppaction://hlinkfile"/>
              </a:rPr>
              <a:t>跨平台</a:t>
            </a:r>
            <a:r>
              <a:rPr lang="zh-CN" altLang="en-US">
                <a:latin typeface="Arial" panose="020B0604020202020204" pitchFamily="34" charset="0"/>
              </a:rPr>
              <a:t>、动态的</a:t>
            </a:r>
            <a:r>
              <a:rPr lang="en-US" altLang="zh-CN">
                <a:latin typeface="Arial" panose="020B0604020202020204" pitchFamily="34" charset="0"/>
              </a:rPr>
              <a:t>Web</a:t>
            </a:r>
            <a:r>
              <a:rPr lang="zh-CN" altLang="en-US">
                <a:latin typeface="Arial" panose="020B0604020202020204" pitchFamily="34" charset="0"/>
              </a:rPr>
              <a:t>、</a:t>
            </a:r>
            <a:r>
              <a:rPr lang="en-US" altLang="zh-CN">
                <a:latin typeface="Arial" panose="020B0604020202020204" pitchFamily="34" charset="0"/>
                <a:hlinkClick r:id="rId9" action="ppaction://hlinkfile"/>
              </a:rPr>
              <a:t>Internet</a:t>
            </a:r>
            <a:r>
              <a:rPr lang="zh-CN" altLang="en-US">
                <a:latin typeface="Arial" panose="020B0604020202020204" pitchFamily="34" charset="0"/>
              </a:rPr>
              <a:t>计算。从此，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被广泛接受并推动了</a:t>
            </a:r>
            <a:r>
              <a:rPr lang="en-US" altLang="zh-CN">
                <a:latin typeface="Arial" panose="020B0604020202020204" pitchFamily="34" charset="0"/>
                <a:hlinkClick r:id="rId10" action="ppaction://hlinkfile"/>
              </a:rPr>
              <a:t>Web</a:t>
            </a:r>
            <a:r>
              <a:rPr lang="zh-CN" altLang="en-US">
                <a:latin typeface="Arial" panose="020B0604020202020204" pitchFamily="34" charset="0"/>
              </a:rPr>
              <a:t>的迅速发展，常用的浏览器均支持</a:t>
            </a:r>
            <a:r>
              <a:rPr lang="en-US" altLang="zh-CN">
                <a:latin typeface="Arial" panose="020B0604020202020204" pitchFamily="34" charset="0"/>
              </a:rPr>
              <a:t>Javaapplet</a:t>
            </a:r>
            <a:r>
              <a:rPr lang="zh-CN" altLang="en-US">
                <a:latin typeface="Arial" panose="020B0604020202020204" pitchFamily="34" charset="0"/>
              </a:rPr>
              <a:t>。另一方面，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技术也不断更新。</a:t>
            </a:r>
            <a:r>
              <a:rPr lang="en-US" altLang="zh-CN">
                <a:latin typeface="Arial" panose="020B0604020202020204" pitchFamily="34" charset="0"/>
              </a:rPr>
              <a:t>(2010</a:t>
            </a:r>
            <a:r>
              <a:rPr lang="zh-CN" altLang="en-US">
                <a:latin typeface="Arial" panose="020B0604020202020204" pitchFamily="34" charset="0"/>
              </a:rPr>
              <a:t>年</a:t>
            </a:r>
            <a:r>
              <a:rPr lang="en-US" altLang="zh-CN">
                <a:latin typeface="Arial" panose="020B0604020202020204" pitchFamily="34" charset="0"/>
                <a:hlinkClick r:id="rId11" action="ppaction://hlinkfile"/>
              </a:rPr>
              <a:t>Oracle</a:t>
            </a:r>
            <a:r>
              <a:rPr lang="zh-CN" altLang="en-US">
                <a:latin typeface="Arial" panose="020B0604020202020204" pitchFamily="34" charset="0"/>
              </a:rPr>
              <a:t>公司收购了</a:t>
            </a:r>
            <a:r>
              <a:rPr lang="en-US" altLang="zh-CN">
                <a:latin typeface="Arial" panose="020B0604020202020204" pitchFamily="34" charset="0"/>
                <a:hlinkClick r:id="rId12" action="ppaction://hlinkfile"/>
              </a:rPr>
              <a:t>SUN</a:t>
            </a:r>
            <a:r>
              <a:rPr lang="en-US" altLang="zh-CN">
                <a:latin typeface="Arial" panose="020B0604020202020204" pitchFamily="34" charset="0"/>
              </a:rPr>
              <a:t>)</a:t>
            </a:r>
          </a:p>
          <a:p>
            <a:r>
              <a:rPr lang="zh-CN" altLang="en-US" b="1">
                <a:latin typeface="Arial" panose="020B0604020202020204" pitchFamily="34" charset="0"/>
              </a:rPr>
              <a:t>组成</a:t>
            </a:r>
          </a:p>
          <a:p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由四方面组成：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13" action="ppaction://hlinkfile"/>
              </a:rPr>
              <a:t>编程语言</a:t>
            </a:r>
            <a:r>
              <a:rPr lang="zh-CN" altLang="en-US">
                <a:latin typeface="Arial" panose="020B0604020202020204" pitchFamily="34" charset="0"/>
              </a:rPr>
              <a:t>、</a:t>
            </a:r>
            <a:r>
              <a:rPr lang="en-US" altLang="zh-CN">
                <a:latin typeface="Arial" panose="020B0604020202020204" pitchFamily="34" charset="0"/>
                <a:hlinkClick r:id="rId14" action="ppaction://hlinkfile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类文件格式、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15" action="ppaction://hlinkfile"/>
              </a:rPr>
              <a:t>虚拟机</a:t>
            </a:r>
            <a:r>
              <a:rPr lang="zh-CN" altLang="en-US">
                <a:latin typeface="Arial" panose="020B0604020202020204" pitchFamily="34" charset="0"/>
              </a:rPr>
              <a:t>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16" action="ppaction://hlinkfile"/>
              </a:rPr>
              <a:t>应用程序接口</a:t>
            </a:r>
            <a:r>
              <a:rPr lang="en-US" altLang="zh-CN">
                <a:latin typeface="Arial" panose="020B0604020202020204" pitchFamily="34" charset="0"/>
              </a:rPr>
              <a:t>(Java API)</a:t>
            </a:r>
            <a:r>
              <a:rPr lang="zh-CN" altLang="en-US">
                <a:latin typeface="Arial" panose="020B0604020202020204" pitchFamily="34" charset="0"/>
              </a:rPr>
              <a:t>。平台</a:t>
            </a:r>
          </a:p>
          <a:p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平台由</a:t>
            </a:r>
            <a:r>
              <a:rPr lang="en-US" altLang="zh-CN">
                <a:latin typeface="Arial" panose="020B0604020202020204" pitchFamily="34" charset="0"/>
                <a:hlinkClick r:id="rId17" action="ppaction://hlinkfile"/>
              </a:rPr>
              <a:t>Java</a:t>
            </a:r>
            <a:r>
              <a:rPr lang="zh-CN" altLang="en-US">
                <a:latin typeface="Arial" panose="020B0604020202020204" pitchFamily="34" charset="0"/>
                <a:hlinkClick r:id="rId17" action="ppaction://hlinkfile"/>
              </a:rPr>
              <a:t>虚拟机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Java Virtual Machine</a:t>
            </a:r>
            <a:r>
              <a:rPr lang="zh-CN" altLang="en-US">
                <a:latin typeface="Arial" panose="020B0604020202020204" pitchFamily="34" charset="0"/>
              </a:rPr>
              <a:t>，简称</a:t>
            </a:r>
            <a:r>
              <a:rPr lang="en-US" altLang="zh-CN">
                <a:latin typeface="Arial" panose="020B0604020202020204" pitchFamily="34" charset="0"/>
                <a:hlinkClick r:id="rId18" action="ppaction://hlinkfile"/>
              </a:rPr>
              <a:t>JVM</a:t>
            </a:r>
            <a:r>
              <a:rPr lang="zh-CN" altLang="en-US">
                <a:latin typeface="Arial" panose="020B0604020202020204" pitchFamily="34" charset="0"/>
              </a:rPr>
              <a:t>）和</a:t>
            </a:r>
            <a:r>
              <a:rPr lang="en-US" altLang="zh-CN">
                <a:latin typeface="Arial" panose="020B0604020202020204" pitchFamily="34" charset="0"/>
              </a:rPr>
              <a:t>Java </a:t>
            </a:r>
            <a:r>
              <a:rPr lang="zh-CN" altLang="en-US">
                <a:latin typeface="Arial" panose="020B0604020202020204" pitchFamily="34" charset="0"/>
              </a:rPr>
              <a:t>应用编程接口（</a:t>
            </a:r>
            <a:r>
              <a:rPr lang="en-US" altLang="zh-CN">
                <a:latin typeface="Arial" panose="020B0604020202020204" pitchFamily="34" charset="0"/>
              </a:rPr>
              <a:t>Application Programming Interface</a:t>
            </a:r>
            <a:r>
              <a:rPr lang="zh-CN" altLang="en-US">
                <a:latin typeface="Arial" panose="020B0604020202020204" pitchFamily="34" charset="0"/>
              </a:rPr>
              <a:t>，简称</a:t>
            </a:r>
            <a:r>
              <a:rPr lang="en-US" altLang="zh-CN">
                <a:latin typeface="Arial" panose="020B0604020202020204" pitchFamily="34" charset="0"/>
                <a:hlinkClick r:id="rId19" action="ppaction://hlinkfile"/>
              </a:rPr>
              <a:t>API</a:t>
            </a:r>
            <a:r>
              <a:rPr lang="zh-CN" altLang="en-US">
                <a:latin typeface="Arial" panose="020B0604020202020204" pitchFamily="34" charset="0"/>
              </a:rPr>
              <a:t>）构成。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应用</a:t>
            </a:r>
            <a:r>
              <a:rPr lang="zh-CN" altLang="en-US">
                <a:latin typeface="Arial" panose="020B0604020202020204" pitchFamily="34" charset="0"/>
                <a:hlinkClick r:id="rId20" action="ppaction://hlinkfile"/>
              </a:rPr>
              <a:t>编程</a:t>
            </a:r>
            <a:r>
              <a:rPr lang="zh-CN" altLang="en-US">
                <a:latin typeface="Arial" panose="020B0604020202020204" pitchFamily="34" charset="0"/>
              </a:rPr>
              <a:t>接口为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应用提供了一个独立于</a:t>
            </a:r>
            <a:r>
              <a:rPr lang="zh-CN" altLang="en-US">
                <a:latin typeface="Arial" panose="020B0604020202020204" pitchFamily="34" charset="0"/>
                <a:hlinkClick r:id="rId21" action="ppaction://hlinkfile"/>
              </a:rPr>
              <a:t>操作系统</a:t>
            </a:r>
            <a:r>
              <a:rPr lang="zh-CN" altLang="en-US">
                <a:latin typeface="Arial" panose="020B0604020202020204" pitchFamily="34" charset="0"/>
              </a:rPr>
              <a:t>的标准接口，可分为基本部分和扩展部分。在</a:t>
            </a:r>
            <a:r>
              <a:rPr lang="zh-CN" altLang="en-US">
                <a:latin typeface="Arial" panose="020B0604020202020204" pitchFamily="34" charset="0"/>
                <a:hlinkClick r:id="rId22" action="ppaction://hlinkfile"/>
              </a:rPr>
              <a:t>硬件</a:t>
            </a:r>
            <a:r>
              <a:rPr lang="zh-CN" altLang="en-US">
                <a:latin typeface="Arial" panose="020B0604020202020204" pitchFamily="34" charset="0"/>
              </a:rPr>
              <a:t>或操作系统平台上安装一个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平台之后，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应用程序就可运行。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平台已经嵌入了几乎所有的操作系统。这样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程序可以只编译一次，就可以在各种系统中运行。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应用编程接口已经从</a:t>
            </a:r>
            <a:r>
              <a:rPr lang="en-US" altLang="zh-CN">
                <a:latin typeface="Arial" panose="020B0604020202020204" pitchFamily="34" charset="0"/>
              </a:rPr>
              <a:t>1.1x</a:t>
            </a:r>
            <a:r>
              <a:rPr lang="zh-CN" altLang="en-US">
                <a:latin typeface="Arial" panose="020B0604020202020204" pitchFamily="34" charset="0"/>
              </a:rPr>
              <a:t>版发展到</a:t>
            </a:r>
            <a:r>
              <a:rPr lang="en-US" altLang="zh-CN">
                <a:latin typeface="Arial" panose="020B0604020202020204" pitchFamily="34" charset="0"/>
              </a:rPr>
              <a:t>1.2</a:t>
            </a:r>
            <a:r>
              <a:rPr lang="zh-CN" altLang="en-US">
                <a:latin typeface="Arial" panose="020B0604020202020204" pitchFamily="34" charset="0"/>
              </a:rPr>
              <a:t>版。常用的</a:t>
            </a:r>
            <a:r>
              <a:rPr lang="en-US" altLang="zh-CN">
                <a:latin typeface="Arial" panose="020B0604020202020204" pitchFamily="34" charset="0"/>
              </a:rPr>
              <a:t>Java</a:t>
            </a:r>
            <a:r>
              <a:rPr lang="zh-CN" altLang="en-US">
                <a:latin typeface="Arial" panose="020B0604020202020204" pitchFamily="34" charset="0"/>
              </a:rPr>
              <a:t>平台基于</a:t>
            </a:r>
            <a:r>
              <a:rPr lang="en-US" altLang="zh-CN">
                <a:latin typeface="Arial" panose="020B0604020202020204" pitchFamily="34" charset="0"/>
              </a:rPr>
              <a:t>Java1.4</a:t>
            </a:r>
            <a:r>
              <a:rPr lang="zh-CN" altLang="en-US">
                <a:latin typeface="Arial" panose="020B0604020202020204" pitchFamily="34" charset="0"/>
              </a:rPr>
              <a:t>，最近版本为</a:t>
            </a:r>
            <a:r>
              <a:rPr lang="en-US" altLang="zh-CN">
                <a:latin typeface="Arial" panose="020B0604020202020204" pitchFamily="34" charset="0"/>
              </a:rPr>
              <a:t>Java1.7</a:t>
            </a:r>
            <a:r>
              <a:rPr lang="zh-CN" altLang="en-US">
                <a:latin typeface="Arial" panose="020B0604020202020204" pitchFamily="34" charset="0"/>
              </a:rPr>
              <a:t>。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9460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9C05602-3A07-4367-9FA9-4ACE71C867F7}" type="slidenum">
              <a:rPr lang="zh-CN" altLang="en-US"/>
              <a:t>4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1700"/>
            <a:ext cx="5435600" cy="4462463"/>
          </a:xfrm>
          <a:prstGeom prst="rect">
            <a:avLst/>
          </a:prstGeom>
        </p:spPr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简单：无指针、结构体、虚基类、运算符重载、无多重继承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体积小：核心编译器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40k,c++ 292k</a:t>
            </a: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面向对象：万物皆为类，所有的功能实现都在类中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健壮：不必担心内存问题，自动垃圾回收机制，程序运行稳定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结构清晰：无多重继承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多线程：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具有多线程机制，使得应用程序能够并行的执行。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分布式：包含一个通讯相关的程序库，可以处理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及其他协议。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语言的跨平台特性：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是面向对象的语言：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是基于信息隐藏和抽象数据类型概念的纯面向对象的语言。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中每个对象封装数据和方法，而方法实施对数据的处理。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中通过继承机制实现代码复用。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7CE8CE-4A2D-4C65-A833-D9B0C50D28B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的工作原理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JVM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）主要实现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字节码的解释和执行，为不同的平台提供统一的接口。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源程序编译生成字节码程序，字节码是一种近似于机器码的中间码，不受计算机硬件设备和操作平台种类的限制，只要计算机中有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运行的环境，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字节码就可以在其上运行。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sym typeface="+mn-ea"/>
              </a:rPr>
              <a:t>java</a:t>
            </a:r>
            <a:r>
              <a:rPr lang="zh-CN" altLang="en-US" dirty="0">
                <a:effectLst/>
                <a:sym typeface="+mn-ea"/>
              </a:rPr>
              <a:t>虚拟机是软件模拟的计算机，可以在任何处理器上（无论是在计算机中还是在其它电子设备中）安全并且兼容的执行保存在</a:t>
            </a:r>
            <a:r>
              <a:rPr lang="en-US" altLang="zh-CN" dirty="0">
                <a:effectLst/>
                <a:sym typeface="+mn-ea"/>
              </a:rPr>
              <a:t>.class</a:t>
            </a:r>
            <a:r>
              <a:rPr lang="zh-CN" altLang="en-US" dirty="0">
                <a:effectLst/>
                <a:sym typeface="+mn-ea"/>
              </a:rPr>
              <a:t>文件中的字节码。</a:t>
            </a:r>
            <a:r>
              <a:rPr lang="en-US" altLang="zh-CN" dirty="0">
                <a:effectLst/>
                <a:sym typeface="+mn-ea"/>
              </a:rPr>
              <a:t>java</a:t>
            </a:r>
            <a:r>
              <a:rPr lang="zh-CN" altLang="en-US" dirty="0">
                <a:effectLst/>
                <a:sym typeface="+mn-ea"/>
              </a:rPr>
              <a:t>虚拟机的</a:t>
            </a:r>
            <a:r>
              <a:rPr lang="en-US" altLang="zh-CN" dirty="0">
                <a:effectLst/>
                <a:sym typeface="+mn-ea"/>
              </a:rPr>
              <a:t>"</a:t>
            </a:r>
            <a:r>
              <a:rPr lang="zh-CN" altLang="en-US" dirty="0">
                <a:effectLst/>
                <a:sym typeface="+mn-ea"/>
              </a:rPr>
              <a:t>机器码</a:t>
            </a:r>
            <a:r>
              <a:rPr lang="en-US" altLang="zh-CN" dirty="0">
                <a:effectLst/>
                <a:sym typeface="+mn-ea"/>
              </a:rPr>
              <a:t>"</a:t>
            </a:r>
            <a:r>
              <a:rPr lang="zh-CN" altLang="en-US" dirty="0">
                <a:effectLst/>
                <a:sym typeface="+mn-ea"/>
              </a:rPr>
              <a:t>保存在</a:t>
            </a:r>
            <a:r>
              <a:rPr lang="en-US" altLang="zh-CN" dirty="0">
                <a:effectLst/>
                <a:sym typeface="+mn-ea"/>
              </a:rPr>
              <a:t>.class</a:t>
            </a:r>
            <a:r>
              <a:rPr lang="zh-CN" altLang="en-US" dirty="0">
                <a:effectLst/>
                <a:sym typeface="+mn-ea"/>
              </a:rPr>
              <a:t>文件中，有时也可以称之为字节码文件。</a:t>
            </a:r>
            <a:r>
              <a:rPr lang="en-US" altLang="zh-CN" dirty="0">
                <a:effectLst/>
                <a:sym typeface="+mn-ea"/>
              </a:rPr>
              <a:t>java</a:t>
            </a:r>
            <a:r>
              <a:rPr lang="zh-CN" altLang="en-US" dirty="0">
                <a:effectLst/>
                <a:sym typeface="+mn-ea"/>
              </a:rPr>
              <a:t>程序的跨平台主要是指字节码文件可以在任何具有</a:t>
            </a:r>
            <a:r>
              <a:rPr lang="en-US" altLang="zh-CN" dirty="0">
                <a:effectLst/>
                <a:sym typeface="+mn-ea"/>
              </a:rPr>
              <a:t>java</a:t>
            </a:r>
            <a:r>
              <a:rPr lang="zh-CN" altLang="en-US" dirty="0">
                <a:effectLst/>
                <a:sym typeface="+mn-ea"/>
              </a:rPr>
              <a:t>虚拟机的计算机或者电子设备上运行，</a:t>
            </a:r>
            <a:r>
              <a:rPr lang="en-US" altLang="zh-CN" dirty="0">
                <a:effectLst/>
                <a:sym typeface="+mn-ea"/>
              </a:rPr>
              <a:t>java</a:t>
            </a:r>
            <a:r>
              <a:rPr lang="zh-CN" altLang="en-US" dirty="0">
                <a:effectLst/>
                <a:sym typeface="+mn-ea"/>
              </a:rPr>
              <a:t>虚拟机中的</a:t>
            </a:r>
            <a:r>
              <a:rPr lang="en-US" altLang="zh-CN" dirty="0">
                <a:effectLst/>
                <a:sym typeface="+mn-ea"/>
              </a:rPr>
              <a:t>java</a:t>
            </a:r>
            <a:r>
              <a:rPr lang="zh-CN" altLang="en-US" dirty="0">
                <a:effectLst/>
                <a:sym typeface="+mn-ea"/>
              </a:rPr>
              <a:t>解释器负责将字节码文件解释成为特定的机器码进行运行。</a:t>
            </a:r>
            <a:r>
              <a:rPr lang="en-US" altLang="zh-CN" dirty="0">
                <a:effectLst/>
                <a:sym typeface="+mn-ea"/>
              </a:rPr>
              <a:t>java</a:t>
            </a:r>
            <a:r>
              <a:rPr lang="zh-CN" altLang="en-US" dirty="0">
                <a:effectLst/>
                <a:sym typeface="+mn-ea"/>
              </a:rPr>
              <a:t>源程序需要通过编译器编译成为</a:t>
            </a:r>
            <a:r>
              <a:rPr lang="en-US" altLang="zh-CN" dirty="0">
                <a:effectLst/>
                <a:sym typeface="+mn-ea"/>
              </a:rPr>
              <a:t>.class</a:t>
            </a:r>
            <a:r>
              <a:rPr lang="zh-CN" altLang="en-US" dirty="0">
                <a:effectLst/>
                <a:sym typeface="+mn-ea"/>
              </a:rPr>
              <a:t>文件（字节码文件），</a:t>
            </a:r>
            <a:r>
              <a:rPr lang="en-US" altLang="zh-CN" dirty="0">
                <a:effectLst/>
                <a:sym typeface="+mn-ea"/>
              </a:rPr>
              <a:t>java</a:t>
            </a:r>
            <a:r>
              <a:rPr lang="zh-CN" altLang="en-US" dirty="0">
                <a:effectLst/>
                <a:sym typeface="+mn-ea"/>
              </a:rPr>
              <a:t>程序的编译和执行过程如上图所示。</a:t>
            </a:r>
            <a:endParaRPr lang="zh-CN" altLang="en-US" dirty="0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484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6396F0C-8E09-40EB-9C16-FCA43138EFBC}" type="slidenum">
              <a:rPr lang="zh-CN" altLang="en-US"/>
              <a:t>7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既可以被编译，也可以被解释。通过编译器，可以把</a:t>
            </a:r>
            <a:r>
              <a:rPr lang="en-US" altLang="zh-CN" dirty="0"/>
              <a:t>Java</a:t>
            </a:r>
            <a:br>
              <a:rPr lang="en-US" altLang="zh-CN" dirty="0"/>
            </a:br>
            <a:r>
              <a:rPr lang="zh-CN" altLang="en-US" dirty="0"/>
              <a:t>程序翻译成一种中间代码 </a:t>
            </a:r>
            <a:r>
              <a:rPr lang="en-US" altLang="zh-CN" dirty="0"/>
              <a:t>- </a:t>
            </a:r>
            <a:r>
              <a:rPr lang="zh-CN" altLang="en-US" dirty="0"/>
              <a:t>称为字节码 </a:t>
            </a:r>
            <a:r>
              <a:rPr lang="en-US" altLang="zh-CN" dirty="0"/>
              <a:t>- </a:t>
            </a:r>
            <a:r>
              <a:rPr lang="zh-CN" altLang="en-US" dirty="0"/>
              <a:t>可以被</a:t>
            </a:r>
            <a:r>
              <a:rPr lang="en-US" altLang="zh-CN" dirty="0"/>
              <a:t>Java</a:t>
            </a:r>
            <a:r>
              <a:rPr lang="zh-CN" altLang="en-US" dirty="0"/>
              <a:t>解释器</a:t>
            </a:r>
            <a:br>
              <a:rPr lang="zh-CN" altLang="en-US" dirty="0"/>
            </a:br>
            <a:r>
              <a:rPr lang="zh-CN" altLang="en-US" dirty="0"/>
              <a:t>解释的独立于平台的代码。通过解释器，每条</a:t>
            </a:r>
            <a:r>
              <a:rPr lang="en-US" altLang="zh-CN" dirty="0"/>
              <a:t>Java</a:t>
            </a:r>
            <a:r>
              <a:rPr lang="zh-CN" altLang="en-US" dirty="0"/>
              <a:t>字节指令被</a:t>
            </a:r>
            <a:br>
              <a:rPr lang="zh-CN" altLang="en-US" dirty="0"/>
            </a:br>
            <a:r>
              <a:rPr lang="zh-CN" altLang="en-US" dirty="0"/>
              <a:t>分析，然后在计算机上运行。只需编译一次，程序运行时解释</a:t>
            </a:r>
            <a:br>
              <a:rPr lang="zh-CN" altLang="en-US" dirty="0"/>
            </a:br>
            <a:r>
              <a:rPr lang="zh-CN" altLang="en-US" dirty="0"/>
              <a:t>执行。下图说明了它是如何工作的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dirty="0"/>
              <a:t>可以把</a:t>
            </a:r>
            <a:r>
              <a:rPr lang="en-US" altLang="zh-CN" dirty="0"/>
              <a:t>Java</a:t>
            </a:r>
            <a:r>
              <a:rPr lang="zh-CN" altLang="en-US" dirty="0"/>
              <a:t>字节码看作运行在</a:t>
            </a:r>
            <a:r>
              <a:rPr lang="en-US" altLang="zh-CN" dirty="0"/>
              <a:t>Java</a:t>
            </a:r>
            <a:r>
              <a:rPr lang="zh-CN" altLang="en-US" dirty="0"/>
              <a:t>虚拟机（</a:t>
            </a:r>
            <a:r>
              <a:rPr lang="en-US" altLang="zh-CN" dirty="0"/>
              <a:t>Java VM</a:t>
            </a:r>
            <a:r>
              <a:rPr lang="zh-CN" altLang="en-US" dirty="0"/>
              <a:t>）上的机器</a:t>
            </a:r>
            <a:br>
              <a:rPr lang="zh-CN" altLang="en-US" dirty="0"/>
            </a:br>
            <a:r>
              <a:rPr lang="zh-CN" altLang="en-US" dirty="0"/>
              <a:t>代码指令。每中</a:t>
            </a:r>
            <a:r>
              <a:rPr lang="en-US" altLang="zh-CN" dirty="0"/>
              <a:t>Java</a:t>
            </a:r>
            <a:r>
              <a:rPr lang="zh-CN" altLang="en-US" dirty="0"/>
              <a:t>解释器，不管是</a:t>
            </a:r>
            <a:r>
              <a:rPr lang="en-US" altLang="zh-CN" dirty="0"/>
              <a:t>Java</a:t>
            </a:r>
            <a:r>
              <a:rPr lang="zh-CN" altLang="en-US" dirty="0"/>
              <a:t>开发工具还是可以运</a:t>
            </a:r>
            <a:br>
              <a:rPr lang="zh-CN" altLang="en-US" dirty="0"/>
            </a:br>
            <a:r>
              <a:rPr lang="zh-CN" altLang="en-US" dirty="0"/>
              <a:t>行</a:t>
            </a:r>
            <a:r>
              <a:rPr lang="en-US" altLang="zh-CN" dirty="0"/>
              <a:t>Java</a:t>
            </a:r>
            <a:r>
              <a:rPr lang="zh-CN" altLang="en-US" dirty="0"/>
              <a:t>小应用程序的</a:t>
            </a:r>
            <a:r>
              <a:rPr lang="en-US" altLang="zh-CN" dirty="0"/>
              <a:t>Web</a:t>
            </a:r>
            <a:r>
              <a:rPr lang="zh-CN" altLang="en-US" dirty="0"/>
              <a:t>浏览器，都是一种</a:t>
            </a:r>
            <a:r>
              <a:rPr lang="en-US" altLang="zh-CN" dirty="0"/>
              <a:t>Java VM</a:t>
            </a:r>
            <a:r>
              <a:rPr lang="zh-CN" altLang="en-US" dirty="0"/>
              <a:t>的实例。</a:t>
            </a:r>
            <a:r>
              <a:rPr lang="en-US" altLang="zh-CN" dirty="0"/>
              <a:t>Java</a:t>
            </a:r>
            <a:br>
              <a:rPr lang="en-US" altLang="zh-CN" dirty="0"/>
            </a:br>
            <a:r>
              <a:rPr lang="en-US" altLang="zh-CN" dirty="0"/>
              <a:t>VM</a:t>
            </a:r>
            <a:r>
              <a:rPr lang="zh-CN" altLang="en-US" dirty="0"/>
              <a:t>也可以由硬件实现。</a:t>
            </a:r>
          </a:p>
          <a:p>
            <a:r>
              <a:rPr lang="en-US" altLang="zh-CN" dirty="0"/>
              <a:t>Java</a:t>
            </a:r>
            <a:r>
              <a:rPr lang="zh-CN" altLang="en-US" dirty="0"/>
              <a:t>字节码使“写一次，到处运行”成为可能。可以在任何有</a:t>
            </a:r>
            <a:br>
              <a:rPr lang="zh-CN" altLang="en-US" dirty="0"/>
            </a:br>
            <a:r>
              <a:rPr lang="en-US" altLang="zh-CN" dirty="0"/>
              <a:t>Java</a:t>
            </a:r>
            <a:r>
              <a:rPr lang="zh-CN" altLang="en-US" dirty="0"/>
              <a:t>编译器的平台上把</a:t>
            </a:r>
            <a:r>
              <a:rPr lang="en-US" altLang="zh-CN" dirty="0"/>
              <a:t>Java</a:t>
            </a:r>
            <a:r>
              <a:rPr lang="zh-CN" altLang="en-US" dirty="0"/>
              <a:t>程序编译成字节码。这个字节码可以</a:t>
            </a:r>
            <a:br>
              <a:rPr lang="zh-CN" altLang="en-US" dirty="0"/>
            </a:br>
            <a:r>
              <a:rPr lang="zh-CN" altLang="en-US" dirty="0"/>
              <a:t>运行在任何</a:t>
            </a:r>
            <a:r>
              <a:rPr lang="en-US" altLang="zh-CN" dirty="0"/>
              <a:t>Java VM</a:t>
            </a:r>
            <a:r>
              <a:rPr lang="zh-CN" altLang="en-US" dirty="0"/>
              <a:t>上。例如，同一个</a:t>
            </a:r>
            <a:r>
              <a:rPr lang="en-US" altLang="zh-CN" dirty="0"/>
              <a:t>Java</a:t>
            </a:r>
            <a:r>
              <a:rPr lang="zh-CN" altLang="en-US" dirty="0"/>
              <a:t>程序可以运行在</a:t>
            </a:r>
            <a:r>
              <a:rPr lang="en-US" altLang="zh-CN" dirty="0"/>
              <a:t>Windows</a:t>
            </a:r>
            <a:br>
              <a:rPr lang="en-US" altLang="zh-CN" dirty="0"/>
            </a:br>
            <a:r>
              <a:rPr lang="en-US" altLang="zh-CN" dirty="0"/>
              <a:t>NT</a:t>
            </a:r>
            <a:r>
              <a:rPr lang="zh-CN" altLang="en-US" dirty="0"/>
              <a:t>、</a:t>
            </a:r>
            <a:r>
              <a:rPr lang="en-US" altLang="zh-CN" dirty="0"/>
              <a:t>Solaris</a:t>
            </a:r>
            <a:r>
              <a:rPr lang="zh-CN" altLang="en-US" dirty="0"/>
              <a:t>和</a:t>
            </a:r>
            <a:r>
              <a:rPr lang="en-US" altLang="zh-CN" dirty="0"/>
              <a:t>Macintosh</a:t>
            </a:r>
            <a:r>
              <a:rPr lang="zh-CN" altLang="en-US" dirty="0"/>
              <a:t>上。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虚拟机是软件模拟的计算机，可以在任何处理器上（无论是在计算机中还是在其它电子设备中）安全并且兼容的执行保存在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文件中的字节码。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虚拟机的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机器码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保存在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文件中，有时也可以称之为字节码文件。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程序的跨平台主要是指字节码文件可以在任何具有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虚拟机的计算机或者电子设备上运行，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虚拟机中的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解释器负责将字节码文件解释成为特定的机器码进行运行。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源程序需要通过编译器编译成为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.class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文件（字节码文件），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程序的编译和执行过程如上图所示。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580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33F3550-F420-446F-B9C2-72F6692D0E86}" type="slidenum">
              <a:rPr lang="zh-CN" altLang="en-US"/>
              <a:t>8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>
                <a:sym typeface="+mn-ea"/>
              </a:rPr>
              <a:t>起源</a:t>
            </a:r>
            <a:endParaRPr lang="zh-CN" altLang="en-US" b="1">
              <a:latin typeface="Arial" panose="020B0604020202020204" pitchFamily="34" charset="0"/>
            </a:endParaRPr>
          </a:p>
          <a:p>
            <a:r>
              <a:rPr lang="en-US" altLang="zh-CN">
                <a:sym typeface="+mn-ea"/>
              </a:rPr>
              <a:t>Java</a:t>
            </a:r>
            <a:r>
              <a:rPr lang="en-US" altLang="zh-CN" baseline="30000">
                <a:sym typeface="+mn-ea"/>
              </a:rPr>
              <a:t>[1]</a:t>
            </a:r>
            <a:r>
              <a:rPr lang="zh-CN" altLang="en-US">
                <a:sym typeface="+mn-ea"/>
              </a:rPr>
              <a:t>是由</a:t>
            </a:r>
            <a:r>
              <a:rPr lang="en-US" altLang="zh-CN">
                <a:sym typeface="+mn-ea"/>
                <a:hlinkClick r:id="rId3" action="ppaction://hlinkfile"/>
              </a:rPr>
              <a:t>Sun Microsystems</a:t>
            </a:r>
            <a:r>
              <a:rPr lang="zh-CN" altLang="en-US">
                <a:sym typeface="+mn-ea"/>
              </a:rPr>
              <a:t>公司于 </a:t>
            </a:r>
            <a:r>
              <a:rPr lang="en-US" altLang="zh-CN">
                <a:sym typeface="+mn-ea"/>
              </a:rPr>
              <a:t>1995</a:t>
            </a:r>
            <a:r>
              <a:rPr lang="zh-CN" altLang="en-US">
                <a:sym typeface="+mn-ea"/>
              </a:rPr>
              <a:t>年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月推出的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面向对象程序设计</a:t>
            </a:r>
            <a:r>
              <a:rPr lang="zh-CN" altLang="en-US">
                <a:sym typeface="+mn-ea"/>
                <a:hlinkClick r:id="rId4" action="ppaction://hlinkfile"/>
              </a:rPr>
              <a:t>语言</a:t>
            </a:r>
            <a:r>
              <a:rPr lang="zh-CN" altLang="en-US">
                <a:sym typeface="+mn-ea"/>
              </a:rPr>
              <a:t>（以下简称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语言）和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  <a:hlinkClick r:id="rId5" action="ppaction://hlinkfile"/>
              </a:rPr>
              <a:t>平台</a:t>
            </a:r>
            <a:r>
              <a:rPr lang="zh-CN" altLang="en-US">
                <a:sym typeface="+mn-ea"/>
              </a:rPr>
              <a:t>的总称。由</a:t>
            </a:r>
            <a:r>
              <a:rPr lang="en-US" altLang="zh-CN">
                <a:sym typeface="+mn-ea"/>
                <a:hlinkClick r:id="rId6" action="ppaction://hlinkfile"/>
              </a:rPr>
              <a:t>James Gosling</a:t>
            </a:r>
            <a:r>
              <a:rPr lang="zh-CN" altLang="en-US">
                <a:sym typeface="+mn-ea"/>
              </a:rPr>
              <a:t>和同事们共同研发，并在</a:t>
            </a:r>
            <a:r>
              <a:rPr lang="en-US" altLang="zh-CN">
                <a:sym typeface="+mn-ea"/>
              </a:rPr>
              <a:t>1995</a:t>
            </a:r>
            <a:r>
              <a:rPr lang="zh-CN" altLang="en-US">
                <a:sym typeface="+mn-ea"/>
              </a:rPr>
              <a:t>年正式推出。用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实现的</a:t>
            </a:r>
            <a:r>
              <a:rPr lang="en-US" altLang="zh-CN">
                <a:sym typeface="+mn-ea"/>
                <a:hlinkClick r:id="rId7" action="ppaction://hlinkfile"/>
              </a:rPr>
              <a:t>HotJava</a:t>
            </a:r>
            <a:r>
              <a:rPr lang="zh-CN" altLang="en-US">
                <a:sym typeface="+mn-ea"/>
                <a:hlinkClick r:id="rId7" action="ppaction://hlinkfile"/>
              </a:rPr>
              <a:t>浏览器</a:t>
            </a:r>
            <a:r>
              <a:rPr lang="zh-CN" altLang="en-US">
                <a:sym typeface="+mn-ea"/>
              </a:rPr>
              <a:t>（支持</a:t>
            </a:r>
            <a:r>
              <a:rPr lang="en-US" altLang="zh-CN">
                <a:sym typeface="+mn-ea"/>
              </a:rPr>
              <a:t>Java applet</a:t>
            </a:r>
            <a:r>
              <a:rPr lang="zh-CN" altLang="en-US">
                <a:sym typeface="+mn-ea"/>
              </a:rPr>
              <a:t>）显示了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的魅力：</a:t>
            </a:r>
            <a:r>
              <a:rPr lang="zh-CN" altLang="en-US">
                <a:sym typeface="+mn-ea"/>
                <a:hlinkClick r:id="rId8" action="ppaction://hlinkfile"/>
              </a:rPr>
              <a:t>跨平台</a:t>
            </a:r>
            <a:r>
              <a:rPr lang="zh-CN" altLang="en-US">
                <a:sym typeface="+mn-ea"/>
              </a:rPr>
              <a:t>、动态的</a:t>
            </a:r>
            <a:r>
              <a:rPr lang="en-US" altLang="zh-CN">
                <a:sym typeface="+mn-ea"/>
              </a:rPr>
              <a:t>Web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  <a:hlinkClick r:id="rId9" action="ppaction://hlinkfile"/>
              </a:rPr>
              <a:t>Internet</a:t>
            </a:r>
            <a:r>
              <a:rPr lang="zh-CN" altLang="en-US">
                <a:sym typeface="+mn-ea"/>
              </a:rPr>
              <a:t>计算。从此，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被广泛接受并推动了</a:t>
            </a:r>
            <a:r>
              <a:rPr lang="en-US" altLang="zh-CN">
                <a:sym typeface="+mn-ea"/>
                <a:hlinkClick r:id="rId10" action="ppaction://hlinkfile"/>
              </a:rPr>
              <a:t>Web</a:t>
            </a:r>
            <a:r>
              <a:rPr lang="zh-CN" altLang="en-US">
                <a:sym typeface="+mn-ea"/>
              </a:rPr>
              <a:t>的迅速发展，常用的浏览器均支持</a:t>
            </a:r>
            <a:r>
              <a:rPr lang="en-US" altLang="zh-CN">
                <a:sym typeface="+mn-ea"/>
              </a:rPr>
              <a:t>Javaapplet</a:t>
            </a:r>
            <a:r>
              <a:rPr lang="zh-CN" altLang="en-US">
                <a:sym typeface="+mn-ea"/>
              </a:rPr>
              <a:t>。另一方面，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技术也不断更新。</a:t>
            </a:r>
            <a:r>
              <a:rPr lang="en-US" altLang="zh-CN">
                <a:sym typeface="+mn-ea"/>
              </a:rPr>
              <a:t>(2010</a:t>
            </a:r>
            <a:r>
              <a:rPr lang="zh-CN" altLang="en-US">
                <a:sym typeface="+mn-ea"/>
              </a:rPr>
              <a:t>年</a:t>
            </a:r>
            <a:r>
              <a:rPr lang="en-US" altLang="zh-CN">
                <a:sym typeface="+mn-ea"/>
                <a:hlinkClick r:id="rId11" action="ppaction://hlinkfile"/>
              </a:rPr>
              <a:t>Oracle</a:t>
            </a:r>
            <a:r>
              <a:rPr lang="zh-CN" altLang="en-US">
                <a:sym typeface="+mn-ea"/>
              </a:rPr>
              <a:t>公司收购了</a:t>
            </a:r>
            <a:r>
              <a:rPr lang="en-US" altLang="zh-CN">
                <a:sym typeface="+mn-ea"/>
                <a:hlinkClick r:id="rId12" action="ppaction://hlinkfile"/>
              </a:rPr>
              <a:t>SUN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 b="1">
                <a:sym typeface="+mn-ea"/>
              </a:rPr>
              <a:t>组成</a:t>
            </a:r>
            <a:endParaRPr lang="zh-CN" altLang="en-US" b="1">
              <a:latin typeface="Arial" panose="020B0604020202020204" pitchFamily="34" charset="0"/>
            </a:endParaRPr>
          </a:p>
          <a:p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由四方面组成：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  <a:hlinkClick r:id="rId13" action="ppaction://hlinkfile"/>
              </a:rPr>
              <a:t>编程语言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  <a:hlinkClick r:id="rId14" action="ppaction://hlinkfile"/>
              </a:rPr>
              <a:t>Java</a:t>
            </a:r>
            <a:r>
              <a:rPr lang="zh-CN" altLang="en-US">
                <a:sym typeface="+mn-ea"/>
              </a:rPr>
              <a:t>类文件格式、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  <a:hlinkClick r:id="rId15" action="ppaction://hlinkfile"/>
              </a:rPr>
              <a:t>虚拟机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  <a:hlinkClick r:id="rId16" action="ppaction://hlinkfile"/>
              </a:rPr>
              <a:t>应用程序接口</a:t>
            </a:r>
            <a:r>
              <a:rPr lang="en-US" altLang="zh-CN">
                <a:sym typeface="+mn-ea"/>
              </a:rPr>
              <a:t>(Java API)</a:t>
            </a:r>
            <a:r>
              <a:rPr lang="zh-CN" altLang="en-US">
                <a:sym typeface="+mn-ea"/>
              </a:rPr>
              <a:t>。平台</a:t>
            </a:r>
            <a:endParaRPr lang="zh-CN" altLang="en-US">
              <a:latin typeface="Arial" panose="020B0604020202020204" pitchFamily="34" charset="0"/>
            </a:endParaRPr>
          </a:p>
          <a:p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平台由</a:t>
            </a:r>
            <a:r>
              <a:rPr lang="en-US" altLang="zh-CN">
                <a:sym typeface="+mn-ea"/>
                <a:hlinkClick r:id="rId17" action="ppaction://hlinkfile"/>
              </a:rPr>
              <a:t>Java</a:t>
            </a:r>
            <a:r>
              <a:rPr lang="zh-CN" altLang="en-US">
                <a:sym typeface="+mn-ea"/>
                <a:hlinkClick r:id="rId17" action="ppaction://hlinkfile"/>
              </a:rPr>
              <a:t>虚拟机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Java Virtual Machine</a:t>
            </a:r>
            <a:r>
              <a:rPr lang="zh-CN" altLang="en-US">
                <a:sym typeface="+mn-ea"/>
              </a:rPr>
              <a:t>，简称</a:t>
            </a:r>
            <a:r>
              <a:rPr lang="en-US" altLang="zh-CN">
                <a:sym typeface="+mn-ea"/>
                <a:hlinkClick r:id="rId18" action="ppaction://hlinkfile"/>
              </a:rPr>
              <a:t>JVM</a:t>
            </a:r>
            <a:r>
              <a:rPr lang="zh-CN" altLang="en-US">
                <a:sym typeface="+mn-ea"/>
              </a:rPr>
              <a:t>）和</a:t>
            </a:r>
            <a:r>
              <a:rPr lang="en-US" altLang="zh-CN">
                <a:sym typeface="+mn-ea"/>
              </a:rPr>
              <a:t>Java </a:t>
            </a:r>
            <a:r>
              <a:rPr lang="zh-CN" altLang="en-US">
                <a:sym typeface="+mn-ea"/>
              </a:rPr>
              <a:t>应用编程接口（</a:t>
            </a:r>
            <a:r>
              <a:rPr lang="en-US" altLang="zh-CN">
                <a:sym typeface="+mn-ea"/>
              </a:rPr>
              <a:t>Application Programming Interface</a:t>
            </a:r>
            <a:r>
              <a:rPr lang="zh-CN" altLang="en-US">
                <a:sym typeface="+mn-ea"/>
              </a:rPr>
              <a:t>，简称</a:t>
            </a:r>
            <a:r>
              <a:rPr lang="en-US" altLang="zh-CN">
                <a:sym typeface="+mn-ea"/>
                <a:hlinkClick r:id="rId19" action="ppaction://hlinkfile"/>
              </a:rPr>
              <a:t>API</a:t>
            </a:r>
            <a:r>
              <a:rPr lang="zh-CN" altLang="en-US">
                <a:sym typeface="+mn-ea"/>
              </a:rPr>
              <a:t>）构成。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应用</a:t>
            </a:r>
            <a:r>
              <a:rPr lang="zh-CN" altLang="en-US">
                <a:sym typeface="+mn-ea"/>
                <a:hlinkClick r:id="rId20" action="ppaction://hlinkfile"/>
              </a:rPr>
              <a:t>编程</a:t>
            </a:r>
            <a:r>
              <a:rPr lang="zh-CN" altLang="en-US">
                <a:sym typeface="+mn-ea"/>
              </a:rPr>
              <a:t>接口为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应用提供了一个独立于</a:t>
            </a:r>
            <a:r>
              <a:rPr lang="zh-CN" altLang="en-US">
                <a:sym typeface="+mn-ea"/>
                <a:hlinkClick r:id="rId21" action="ppaction://hlinkfile"/>
              </a:rPr>
              <a:t>操作系统</a:t>
            </a:r>
            <a:r>
              <a:rPr lang="zh-CN" altLang="en-US">
                <a:sym typeface="+mn-ea"/>
              </a:rPr>
              <a:t>的标准接口，可分为基本部分和扩展部分。在</a:t>
            </a:r>
            <a:r>
              <a:rPr lang="zh-CN" altLang="en-US">
                <a:sym typeface="+mn-ea"/>
                <a:hlinkClick r:id="rId22" action="ppaction://hlinkfile"/>
              </a:rPr>
              <a:t>硬件</a:t>
            </a:r>
            <a:r>
              <a:rPr lang="zh-CN" altLang="en-US">
                <a:sym typeface="+mn-ea"/>
              </a:rPr>
              <a:t>或操作系统平台上安装一个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平台之后，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应用程序就可运行。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平台已经嵌入了几乎所有的操作系统。这样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程序可以只编译一次，就可以在各种系统中运行。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应用编程接口已经从</a:t>
            </a:r>
            <a:r>
              <a:rPr lang="en-US" altLang="zh-CN">
                <a:sym typeface="+mn-ea"/>
              </a:rPr>
              <a:t>1.1x</a:t>
            </a:r>
            <a:r>
              <a:rPr lang="zh-CN" altLang="en-US">
                <a:sym typeface="+mn-ea"/>
              </a:rPr>
              <a:t>版发展到</a:t>
            </a:r>
            <a:r>
              <a:rPr lang="en-US" altLang="zh-CN">
                <a:sym typeface="+mn-ea"/>
              </a:rPr>
              <a:t>1.2</a:t>
            </a:r>
            <a:r>
              <a:rPr lang="zh-CN" altLang="en-US">
                <a:sym typeface="+mn-ea"/>
              </a:rPr>
              <a:t>版。常用的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平台基于</a:t>
            </a:r>
            <a:r>
              <a:rPr lang="en-US" altLang="zh-CN">
                <a:sym typeface="+mn-ea"/>
              </a:rPr>
              <a:t>Java1.4</a:t>
            </a:r>
            <a:r>
              <a:rPr lang="zh-CN" altLang="en-US">
                <a:sym typeface="+mn-ea"/>
              </a:rPr>
              <a:t>，最近版本为</a:t>
            </a:r>
            <a:r>
              <a:rPr lang="en-US" altLang="zh-CN">
                <a:sym typeface="+mn-ea"/>
              </a:rPr>
              <a:t>Java1.7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484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6396F0C-8E09-40EB-9C16-FCA43138EFBC}" type="slidenum">
              <a:rPr lang="zh-CN" altLang="en-US"/>
              <a:t>9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</a:rPr>
              <a:t>javaSE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基础知识</a:t>
            </a:r>
          </a:p>
          <a:p>
            <a:r>
              <a:rPr lang="en-US" altLang="zh-CN" dirty="0" err="1">
                <a:latin typeface="Arial" panose="020B0604020202020204" pitchFamily="34" charset="0"/>
              </a:rPr>
              <a:t>javaEE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</a:rPr>
              <a:t>应用开发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 ME </a:t>
            </a:r>
            <a:r>
              <a:rPr lang="zh-CN" altLang="en-US" dirty="0">
                <a:latin typeface="Arial" panose="020B0604020202020204" pitchFamily="34" charset="0"/>
              </a:rPr>
              <a:t>：做游戏开发的</a:t>
            </a:r>
          </a:p>
          <a:p>
            <a:r>
              <a:rPr lang="zh-CN" altLang="en-US" b="1" dirty="0">
                <a:latin typeface="Arial" panose="020B0604020202020204" pitchFamily="34" charset="0"/>
              </a:rPr>
              <a:t>体系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JAVA&amp;ECLIPSE(8</a:t>
            </a:r>
            <a:r>
              <a:rPr lang="zh-CN" altLang="en-US" dirty="0">
                <a:latin typeface="Arial" panose="020B0604020202020204" pitchFamily="34" charset="0"/>
              </a:rPr>
              <a:t>张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分为三个体系</a:t>
            </a:r>
            <a:r>
              <a:rPr lang="en-US" altLang="zh-CN" dirty="0">
                <a:latin typeface="Arial" panose="020B0604020202020204" pitchFamily="34" charset="0"/>
                <a:hlinkClick r:id="rId3" action="ppaction://hlinkfile"/>
              </a:rPr>
              <a:t>J2SE</a:t>
            </a:r>
            <a:r>
              <a:rPr lang="en-US" altLang="zh-CN" dirty="0">
                <a:latin typeface="Arial" panose="020B0604020202020204" pitchFamily="34" charset="0"/>
              </a:rPr>
              <a:t>(Java2 Platform Standard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平台标准版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hlinkClick r:id="rId4" action="ppaction://hlinkfile"/>
              </a:rPr>
              <a:t>J2EE</a:t>
            </a:r>
            <a:r>
              <a:rPr lang="en-US" altLang="zh-CN" dirty="0">
                <a:latin typeface="Arial" panose="020B0604020202020204" pitchFamily="34" charset="0"/>
              </a:rPr>
              <a:t>(Java 2 </a:t>
            </a:r>
            <a:r>
              <a:rPr lang="en-US" altLang="zh-CN" dirty="0" err="1">
                <a:latin typeface="Arial" panose="020B0604020202020204" pitchFamily="34" charset="0"/>
              </a:rPr>
              <a:t>Platform,Enterprise</a:t>
            </a:r>
            <a:r>
              <a:rPr lang="en-US" altLang="zh-CN" dirty="0">
                <a:latin typeface="Arial" panose="020B0604020202020204" pitchFamily="34" charset="0"/>
              </a:rPr>
              <a:t>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平台企业版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hlinkClick r:id="rId5" action="ppaction://hlinkfile"/>
              </a:rPr>
              <a:t>J2ME</a:t>
            </a:r>
            <a:r>
              <a:rPr lang="en-US" altLang="zh-CN" dirty="0">
                <a:latin typeface="Arial" panose="020B0604020202020204" pitchFamily="34" charset="0"/>
              </a:rPr>
              <a:t>(Java 2 Platform Micro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平台微型版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桌面应用开发</a:t>
            </a:r>
            <a:r>
              <a:rPr lang="en-US" altLang="zh-CN" dirty="0">
                <a:latin typeface="Arial" panose="020B0604020202020204" pitchFamily="34" charset="0"/>
              </a:rPr>
              <a:t>(Java</a:t>
            </a:r>
            <a:r>
              <a:rPr lang="zh-CN" altLang="en-US" dirty="0">
                <a:latin typeface="Arial" panose="020B0604020202020204" pitchFamily="34" charset="0"/>
              </a:rPr>
              <a:t>核心、基础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</a:p>
          <a:p>
            <a:r>
              <a:rPr lang="en-US" altLang="zh-CN" dirty="0" err="1">
                <a:latin typeface="Arial" panose="020B0604020202020204" pitchFamily="34" charset="0"/>
              </a:rPr>
              <a:t>JavaSE</a:t>
            </a:r>
            <a:r>
              <a:rPr lang="en-US" altLang="zh-CN" dirty="0">
                <a:latin typeface="Arial" panose="020B0604020202020204" pitchFamily="34" charset="0"/>
              </a:rPr>
              <a:t>(Java Standard Edition)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企业级应用开发：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手机等移动产品开发：</a:t>
            </a: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E01D9F-AABF-44BC-98F0-520C6E01E8CC}" type="slidenum">
              <a:rPr lang="zh-CN" altLang="en-US"/>
              <a:t>10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</a:rPr>
              <a:t>javaSE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基础知识</a:t>
            </a:r>
          </a:p>
          <a:p>
            <a:r>
              <a:rPr lang="en-US" altLang="zh-CN" dirty="0" err="1">
                <a:latin typeface="Arial" panose="020B0604020202020204" pitchFamily="34" charset="0"/>
              </a:rPr>
              <a:t>javaEE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r>
              <a:rPr lang="en-US" altLang="zh-CN" dirty="0">
                <a:latin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</a:rPr>
              <a:t>应用开发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 ME </a:t>
            </a:r>
            <a:r>
              <a:rPr lang="zh-CN" altLang="en-US" dirty="0">
                <a:latin typeface="Arial" panose="020B0604020202020204" pitchFamily="34" charset="0"/>
              </a:rPr>
              <a:t>：做游戏开发的</a:t>
            </a:r>
          </a:p>
          <a:p>
            <a:r>
              <a:rPr lang="zh-CN" altLang="en-US" b="1" dirty="0">
                <a:latin typeface="Arial" panose="020B0604020202020204" pitchFamily="34" charset="0"/>
              </a:rPr>
              <a:t>体系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JAVA&amp;ECLIPSE(8</a:t>
            </a:r>
            <a:r>
              <a:rPr lang="zh-CN" altLang="en-US" dirty="0">
                <a:latin typeface="Arial" panose="020B0604020202020204" pitchFamily="34" charset="0"/>
              </a:rPr>
              <a:t>张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分为三个体系</a:t>
            </a:r>
            <a:r>
              <a:rPr lang="en-US" altLang="zh-CN" dirty="0">
                <a:latin typeface="Arial" panose="020B0604020202020204" pitchFamily="34" charset="0"/>
                <a:hlinkClick r:id="rId3" action="ppaction://hlinkfile"/>
              </a:rPr>
              <a:t>J2SE</a:t>
            </a:r>
            <a:r>
              <a:rPr lang="en-US" altLang="zh-CN" dirty="0">
                <a:latin typeface="Arial" panose="020B0604020202020204" pitchFamily="34" charset="0"/>
              </a:rPr>
              <a:t>(Java2 Platform Standard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平台标准版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hlinkClick r:id="rId4" action="ppaction://hlinkfile"/>
              </a:rPr>
              <a:t>J2EE</a:t>
            </a:r>
            <a:r>
              <a:rPr lang="en-US" altLang="zh-CN" dirty="0">
                <a:latin typeface="Arial" panose="020B0604020202020204" pitchFamily="34" charset="0"/>
              </a:rPr>
              <a:t>(Java 2 </a:t>
            </a:r>
            <a:r>
              <a:rPr lang="en-US" altLang="zh-CN" dirty="0" err="1">
                <a:latin typeface="Arial" panose="020B0604020202020204" pitchFamily="34" charset="0"/>
              </a:rPr>
              <a:t>Platform,Enterprise</a:t>
            </a:r>
            <a:r>
              <a:rPr lang="en-US" altLang="zh-CN" dirty="0">
                <a:latin typeface="Arial" panose="020B0604020202020204" pitchFamily="34" charset="0"/>
              </a:rPr>
              <a:t>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平台企业版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  <a:hlinkClick r:id="rId5" action="ppaction://hlinkfile"/>
              </a:rPr>
              <a:t>J2ME</a:t>
            </a:r>
            <a:r>
              <a:rPr lang="en-US" altLang="zh-CN" dirty="0">
                <a:latin typeface="Arial" panose="020B0604020202020204" pitchFamily="34" charset="0"/>
              </a:rPr>
              <a:t>(Java 2 Platform Micro Edition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en-US" altLang="zh-CN" dirty="0">
                <a:latin typeface="Arial" panose="020B0604020202020204" pitchFamily="34" charset="0"/>
              </a:rPr>
              <a:t>java</a:t>
            </a:r>
            <a:r>
              <a:rPr lang="zh-CN" altLang="en-US" dirty="0">
                <a:latin typeface="Arial" panose="020B0604020202020204" pitchFamily="34" charset="0"/>
              </a:rPr>
              <a:t>平台微型版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桌面应用开发</a:t>
            </a:r>
            <a:r>
              <a:rPr lang="en-US" altLang="zh-CN" dirty="0">
                <a:latin typeface="Arial" panose="020B0604020202020204" pitchFamily="34" charset="0"/>
              </a:rPr>
              <a:t>(Java</a:t>
            </a:r>
            <a:r>
              <a:rPr lang="zh-CN" altLang="en-US" dirty="0">
                <a:latin typeface="Arial" panose="020B0604020202020204" pitchFamily="34" charset="0"/>
              </a:rPr>
              <a:t>核心、基础</a:t>
            </a:r>
            <a:r>
              <a:rPr lang="en-US" altLang="zh-CN" dirty="0">
                <a:latin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</a:p>
          <a:p>
            <a:r>
              <a:rPr lang="en-US" altLang="zh-CN" dirty="0" err="1">
                <a:latin typeface="Arial" panose="020B0604020202020204" pitchFamily="34" charset="0"/>
              </a:rPr>
              <a:t>JavaSE</a:t>
            </a:r>
            <a:r>
              <a:rPr lang="en-US" altLang="zh-CN" dirty="0">
                <a:latin typeface="Arial" panose="020B0604020202020204" pitchFamily="34" charset="0"/>
              </a:rPr>
              <a:t>(Java Standard Edition)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企业级应用开发：</a:t>
            </a:r>
          </a:p>
          <a:p>
            <a:r>
              <a:rPr lang="zh-CN" altLang="en-US" dirty="0">
                <a:latin typeface="Arial" panose="020B0604020202020204" pitchFamily="34" charset="0"/>
              </a:rPr>
              <a:t>手机等移动产品开发：</a:t>
            </a: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E01D9F-AABF-44BC-98F0-520C6E01E8CC}" type="slidenum">
              <a:rPr lang="zh-CN" altLang="en-US"/>
              <a:t>11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4400" b="1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  <a:cs typeface="+mj-cs"/>
                <a:sym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0" rtl="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2400" b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  <a:sym typeface="Arial" panose="020B06040202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62C8B-B14F-4D97-AF65-F5344CB8AC3E}" type="datetime1">
              <a:rPr lang="zh-CN" altLang="en-US"/>
              <a:t>2018/7/26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3C4AA-8BF6-48E8-BE93-3F9322854056}" type="slidenum">
              <a:rPr lang="zh-CN" altLang="en-US"/>
              <a:t>‹#›</a:t>
            </a:fld>
            <a:endParaRPr lang="en-US" sz="2000">
              <a:solidFill>
                <a:srgbClr val="A50021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10490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2094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60748"/>
            <a:ext cx="8229600" cy="4965415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4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>
              <a:defRPr lang="zh-CN" altLang="en-US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2pPr>
            <a:lvl3pPr>
              <a:defRPr lang="zh-CN" altLang="en-US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3pPr>
            <a:lvl4pPr>
              <a:defRPr lang="zh-CN" altLang="en-US" sz="14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4pPr>
            <a:lvl5pPr>
              <a:def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5pPr>
          </a:lstStyle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272300" y="626375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fld id="{30FAF565-A6A0-435E-A0E7-98B215AAA2E8}" type="slidenum"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87524" y="6231485"/>
            <a:ext cx="1512168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孙丽萍</a:t>
            </a:r>
          </a:p>
        </p:txBody>
      </p:sp>
    </p:spTree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88740"/>
            <a:ext cx="4038600" cy="5037423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88740"/>
            <a:ext cx="4038600" cy="5037423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62C8B-B14F-4D97-AF65-F5344CB8AC3E}" type="datetime1">
              <a:rPr lang="zh-CN" altLang="en-US"/>
              <a:t>2018/7/26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46639-648A-4A6E-B5CB-58A88354441E}" type="slidenum">
              <a:rPr lang="zh-CN" altLang="en-US"/>
              <a:t>‹#›</a:t>
            </a:fld>
            <a:endParaRPr lang="en-US" sz="2000">
              <a:solidFill>
                <a:srgbClr val="A5002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272300" y="626375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fld id="{30FAF565-A6A0-435E-A0E7-98B215AAA2E8}" type="slidenum"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7524" y="6231485"/>
            <a:ext cx="1512168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62C8B-B14F-4D97-AF65-F5344CB8AC3E}" type="datetime1">
              <a:rPr lang="zh-CN" altLang="en-US"/>
              <a:t>2018/7/26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AAA1F-0299-4436-B530-51F9169ABF49}" type="slidenum">
              <a:rPr lang="zh-CN" altLang="en-US"/>
              <a:t>‹#›</a:t>
            </a:fld>
            <a:endParaRPr lang="en-US" sz="2000">
              <a:solidFill>
                <a:srgbClr val="A5002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272300" y="626375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fld id="{30FAF565-A6A0-435E-A0E7-98B215AAA2E8}" type="slidenum">
              <a:rPr lang="en-US" altLang="zh-CN" sz="18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2094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2054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162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cs typeface="+mn-cs"/>
          <a:sym typeface="Arial" panose="020B0604020202020204" pitchFamily="3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cs typeface="+mn-cs"/>
          <a:sym typeface="Arial" panose="020B0604020202020204" pitchFamily="3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cs typeface="+mn-cs"/>
          <a:sym typeface="Arial" panose="020B0604020202020204" pitchFamily="3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anose="020B0604020202020204" pitchFamily="34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anose="020B0604020202020204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anose="020B0604020202020204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anose="020B0604020202020204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ftp://ftp.edu2act.org/Java/software/tool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 1"/>
          <p:cNvSpPr>
            <a:spLocks noGrp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第一章 </a:t>
            </a:r>
            <a:r>
              <a:rPr lang="en-US" altLang="zh-CN" b="1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Java</a:t>
            </a:r>
            <a:r>
              <a:rPr lang="zh-CN" altLang="en-US" b="1" dirty="0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概述 </a:t>
            </a:r>
            <a:endParaRPr lang="zh-CN" altLang="en-US" sz="4800" dirty="0">
              <a:ea typeface="宋体" panose="02010600030101010101" pitchFamily="2" charset="-122"/>
            </a:endParaRPr>
          </a:p>
        </p:txBody>
      </p:sp>
      <p:sp>
        <p:nvSpPr>
          <p:cNvPr id="4100" name="副标题 2"/>
          <p:cNvSpPr>
            <a:spLocks noGrp="1" noChangeArrowheads="1"/>
          </p:cNvSpPr>
          <p:nvPr>
            <p:ph type="subTitle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ym typeface="华文新魏" pitchFamily="2" charset="-122"/>
              </a:rPr>
              <a:t>武永亮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962C8B-B14F-4D97-AF65-F5344CB8AC3E}" type="datetime1">
              <a:rPr lang="zh-CN" altLang="en-US"/>
              <a:t>2018/7/26</a:t>
            </a:fld>
            <a:endParaRPr lang="zh-CN" altLang="en-US"/>
          </a:p>
        </p:txBody>
      </p:sp>
    </p:spTree>
  </p:cSld>
  <p:clrMapOvr>
    <a:masterClrMapping/>
  </p:clrMapOvr>
  <p:transition spd="slow" advTm="1275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的应用平台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26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桌面应用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核心、基础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ava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SE(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Standard Edition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企业级应用开发：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ava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EE(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Java Enterprise Edition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手机等移动产品开发：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ava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ME(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Java Micro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Edition</a:t>
            </a: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>
                <a:sym typeface="Arial" panose="020B0604020202020204" pitchFamily="34" charset="0"/>
              </a:rPr>
              <a:t>Android</a:t>
            </a:r>
            <a:r>
              <a:rPr lang="zh-CN" altLang="en-US" sz="2400">
                <a:sym typeface="Arial" panose="020B0604020202020204" pitchFamily="34" charset="0"/>
              </a:rPr>
              <a:t>开发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的应用平台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26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：为台式机和工作站提供一个开发和运行的平台，是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桌面开发和低端商务应用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的解决方案。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2456892"/>
            <a:ext cx="4974109" cy="350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的应用平台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29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JavaEE(</a:t>
            </a:r>
            <a:r>
              <a:rPr lang="en-US" altLang="zh-CN" sz="2400">
                <a:ea typeface="宋体" panose="02010600030101010101" pitchFamily="2" charset="-122"/>
              </a:rPr>
              <a:t>Java Platform Enterprise Edition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大型网站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：阿里巴巴、淘宝等。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大型企业级应用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：移动、联通、银行等。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00907"/>
            <a:ext cx="5298548" cy="364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的应用平台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31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JavaME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Java Micro Edition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：是为机顶盒、移动电话和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之类嵌入式消费电子设备提供的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语言平台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包括虚拟机和一系列标准化的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API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例如：俄罗斯方块、超级泡泡龙、超级玛丽奥等手机游戏。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3186489"/>
            <a:ext cx="2819949" cy="29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173124"/>
            <a:ext cx="2673350" cy="299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的应用平台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31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开发：</a:t>
            </a:r>
            <a:r>
              <a:rPr lang="en-US" altLang="zh-CN" sz="2400"/>
              <a:t>Android</a:t>
            </a:r>
            <a:r>
              <a:rPr lang="zh-CN" altLang="en-US" sz="2400"/>
              <a:t>是一种基于</a:t>
            </a:r>
            <a:r>
              <a:rPr lang="en-US" altLang="zh-CN" sz="2400"/>
              <a:t>Linux</a:t>
            </a:r>
            <a:r>
              <a:rPr lang="zh-CN" altLang="en-US" sz="2400"/>
              <a:t>的自由及开放源代码的操作系统，主要使用于移动设备，如智能手机和平板电脑，由</a:t>
            </a:r>
            <a:r>
              <a:rPr lang="en-US" altLang="zh-CN" sz="2400"/>
              <a:t>Google</a:t>
            </a:r>
            <a:r>
              <a:rPr lang="zh-CN" altLang="en-US" sz="2400"/>
              <a:t>公司和开放手机联盟领导及开发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例如：微信、水果忍者、愤怒的小鸟等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手机游戏。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306519"/>
            <a:ext cx="254093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20987"/>
            <a:ext cx="2989607" cy="2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41" y="3320987"/>
            <a:ext cx="2495625" cy="2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23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环境中的几个概念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的版本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环境中的几个概念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 Virtual Machine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 Runtime Environment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运行时环境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 Development Kit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开发工具包（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开发环境）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JDK = JRE + Tools&amp;Java APIs</a:t>
            </a:r>
          </a:p>
          <a:p>
            <a:pPr lvl="1">
              <a:lnSpc>
                <a:spcPct val="12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6011863" y="3068960"/>
            <a:ext cx="2881312" cy="3214688"/>
            <a:chOff x="0" y="0"/>
            <a:chExt cx="2881312" cy="3214688"/>
          </a:xfrm>
        </p:grpSpPr>
        <p:sp>
          <p:nvSpPr>
            <p:cNvPr id="615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881312" cy="3214688"/>
            </a:xfrm>
            <a:prstGeom prst="rect">
              <a:avLst/>
            </a:prstGeom>
            <a:solidFill>
              <a:srgbClr val="FF5D0D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hlink"/>
                </a:solidFill>
                <a:latin typeface="Courier"/>
              </a:endParaRPr>
            </a:p>
          </p:txBody>
        </p:sp>
        <p:sp>
          <p:nvSpPr>
            <p:cNvPr id="6151" name="Rectangle 5"/>
            <p:cNvSpPr>
              <a:spLocks noChangeArrowheads="1"/>
            </p:cNvSpPr>
            <p:nvPr/>
          </p:nvSpPr>
          <p:spPr bwMode="auto">
            <a:xfrm>
              <a:off x="720725" y="793750"/>
              <a:ext cx="2089150" cy="2420938"/>
            </a:xfrm>
            <a:prstGeom prst="rect">
              <a:avLst/>
            </a:prstGeom>
            <a:solidFill>
              <a:srgbClr val="FFC2A3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1368425" y="1630363"/>
              <a:ext cx="1439862" cy="15843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" name="Text Box 7"/>
            <p:cNvSpPr txBox="1">
              <a:spLocks noChangeArrowheads="1"/>
            </p:cNvSpPr>
            <p:nvPr/>
          </p:nvSpPr>
          <p:spPr bwMode="auto">
            <a:xfrm>
              <a:off x="144462" y="146050"/>
              <a:ext cx="844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Courier"/>
                </a:rPr>
                <a:t>JDK </a:t>
              </a:r>
              <a:endParaRPr lang="zh-CN" altLang="en-US">
                <a:solidFill>
                  <a:schemeClr val="tx1"/>
                </a:solidFill>
                <a:latin typeface="Courier"/>
              </a:endParaRPr>
            </a:p>
          </p:txBody>
        </p:sp>
        <p:sp>
          <p:nvSpPr>
            <p:cNvPr id="6154" name="Text Box 8"/>
            <p:cNvSpPr txBox="1">
              <a:spLocks noChangeArrowheads="1"/>
            </p:cNvSpPr>
            <p:nvPr/>
          </p:nvSpPr>
          <p:spPr bwMode="auto">
            <a:xfrm>
              <a:off x="865187" y="865188"/>
              <a:ext cx="760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Courier"/>
                </a:rPr>
                <a:t>JRE</a:t>
              </a:r>
            </a:p>
          </p:txBody>
        </p:sp>
        <p:sp>
          <p:nvSpPr>
            <p:cNvPr id="6155" name="Text Box 9"/>
            <p:cNvSpPr txBox="1">
              <a:spLocks noChangeArrowheads="1"/>
            </p:cNvSpPr>
            <p:nvPr/>
          </p:nvSpPr>
          <p:spPr bwMode="auto">
            <a:xfrm>
              <a:off x="1512887" y="1801813"/>
              <a:ext cx="793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rgbClr val="A5002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Courier"/>
                </a:rPr>
                <a:t>JVM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的版本</a:t>
            </a: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推出至今，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的版本共经历了如下几次大的版本更新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JDK1.0~1.1: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JDK1.2~1.4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：产品名为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：（更名为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JDK5.0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Tiger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，老虎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JDK6.0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Mustang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，野马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JDK1.7</a:t>
            </a:r>
            <a:r>
              <a:rPr lang="zh-CN" altLang="en-US" dirty="0"/>
              <a:t>： （</a:t>
            </a:r>
            <a:r>
              <a:rPr lang="en-US" altLang="zh-CN" dirty="0"/>
              <a:t>JDK7.0</a:t>
            </a:r>
            <a:r>
              <a:rPr lang="zh-CN" altLang="en-US" dirty="0"/>
              <a:t>） 、</a:t>
            </a:r>
            <a:r>
              <a:rPr lang="en-US" altLang="zh-CN" dirty="0"/>
              <a:t>Dolphin</a:t>
            </a:r>
            <a:r>
              <a:rPr lang="zh-CN" altLang="en-US" dirty="0"/>
              <a:t>，海豚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JDK1.8</a:t>
            </a:r>
            <a:r>
              <a:rPr dirty="0">
                <a:solidFill>
                  <a:srgbClr val="FF0000"/>
                </a:solidFill>
                <a:sym typeface="+mn-ea"/>
              </a:rPr>
              <a:t>：（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JDK8.0</a:t>
            </a:r>
            <a:r>
              <a:rPr dirty="0">
                <a:solidFill>
                  <a:srgbClr val="FF0000"/>
                </a:solidFill>
                <a:sym typeface="+mn-ea"/>
              </a:rPr>
              <a:t>）、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Elephant</a:t>
            </a:r>
            <a:r>
              <a:rPr dirty="0">
                <a:solidFill>
                  <a:srgbClr val="FF0000"/>
                </a:solidFill>
                <a:sym typeface="+mn-ea"/>
              </a:rPr>
              <a:t>，大象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官方网址：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http://www.oracle.com/technetwork/java/javase/downloads/index.html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hlinkClick r:id="rId4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1983867"/>
            <a:ext cx="8893026" cy="28852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讲授思路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23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语言的历史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语言的特点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的平台及主要应用方向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Java的工作原理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程序的基本结构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的安装及使用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347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</a:t>
            </a:r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2" y="1502346"/>
            <a:ext cx="8280920" cy="46349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26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环境是否配置完成：</a:t>
            </a:r>
            <a:r>
              <a:rPr lang="en-US" altLang="zh-CN"/>
              <a:t>java -version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安装：运行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工具（命令）</a:t>
            </a:r>
          </a:p>
          <a:p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413" name="对象 3"/>
          <p:cNvGraphicFramePr/>
          <p:nvPr/>
        </p:nvGraphicFramePr>
        <p:xfrm>
          <a:off x="431800" y="2205509"/>
          <a:ext cx="4824413" cy="388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3" imgW="6372225" imgH="4171950" progId="PBrush">
                  <p:embed/>
                </p:oleObj>
              </mc:Choice>
              <mc:Fallback>
                <p:oleObj r:id="rId3" imgW="6372225" imgH="4171950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2205509"/>
                        <a:ext cx="4824413" cy="3887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2636838"/>
            <a:ext cx="5113338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29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目录：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bin: JDK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包含的一些开发工具执行文件，包括编译器、解释器和一些工具 </a:t>
            </a:r>
          </a:p>
          <a:p>
            <a:pPr lvl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include: Win32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字目录，是本地方法文件</a:t>
            </a:r>
          </a:p>
          <a:p>
            <a:pPr lvl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jre: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程序运行环境的根目录 </a:t>
            </a:r>
          </a:p>
          <a:p>
            <a:pPr lvl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lib: 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开发工具要用的一些库文件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src.zip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：归档的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：纯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开发的数据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Derby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，是一个开源的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100%Java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开发的关系数据库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程序的基本结构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2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Java程序的基本组成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程序的步骤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初识</a:t>
            </a:r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3608" y="2168860"/>
            <a:ext cx="6576392" cy="2988332"/>
          </a:xfrm>
          <a:prstGeom prst="rect">
            <a:avLst/>
          </a:prstGeom>
          <a:solidFill>
            <a:srgbClr val="FFCC99"/>
          </a:solidFill>
          <a:ln w="9525">
            <a:solidFill>
              <a:schemeClr val="bg1"/>
            </a:solidFill>
            <a:miter lim="800000"/>
          </a:ln>
        </p:spPr>
        <p:txBody>
          <a:bodyPr wrap="none"/>
          <a:lstStyle/>
          <a:p>
            <a:pPr>
              <a:defRPr/>
            </a:pPr>
            <a:endParaRPr lang="en-US" altLang="zh-CN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public class </a:t>
            </a:r>
            <a:r>
              <a:rPr lang="en-US" altLang="zh-CN" sz="2400" dirty="0" err="1">
                <a:solidFill>
                  <a:schemeClr val="tx1"/>
                </a:solidFill>
              </a:rPr>
              <a:t>HelloWorld</a:t>
            </a:r>
            <a:r>
              <a:rPr lang="en-US" altLang="zh-CN" sz="2400" dirty="0">
                <a:solidFill>
                  <a:schemeClr val="tx1"/>
                </a:solidFill>
              </a:rPr>
              <a:t> {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public static void main(String[] </a:t>
            </a:r>
            <a:r>
              <a:rPr lang="en-US" altLang="zh-CN" sz="2400" dirty="0" err="1">
                <a:solidFill>
                  <a:schemeClr val="tx1"/>
                </a:solidFill>
              </a:rPr>
              <a:t>args</a:t>
            </a:r>
            <a:r>
              <a:rPr lang="en-US" altLang="zh-CN" sz="2400" dirty="0">
                <a:solidFill>
                  <a:schemeClr val="tx1"/>
                </a:solidFill>
              </a:rPr>
              <a:t>) {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	</a:t>
            </a:r>
            <a:r>
              <a:rPr lang="en-US" altLang="zh-CN" sz="2400" dirty="0" err="1">
                <a:solidFill>
                  <a:schemeClr val="tx1"/>
                </a:solidFill>
              </a:rPr>
              <a:t>System.out.println</a:t>
            </a:r>
            <a:r>
              <a:rPr lang="en-US" altLang="zh-CN" sz="2400" dirty="0">
                <a:solidFill>
                  <a:schemeClr val="tx1"/>
                </a:solidFill>
              </a:rPr>
              <a:t>("</a:t>
            </a:r>
            <a:r>
              <a:rPr lang="en-US" altLang="zh-CN" sz="2400" err="1">
                <a:solidFill>
                  <a:schemeClr val="tx1"/>
                </a:solidFill>
              </a:rPr>
              <a:t>HelloWorld</a:t>
            </a:r>
            <a:r>
              <a:rPr lang="en-US" altLang="zh-CN" sz="2400">
                <a:solidFill>
                  <a:schemeClr val="tx1"/>
                </a:solidFill>
              </a:rPr>
              <a:t>");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}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}</a:t>
            </a:r>
            <a:endParaRPr lang="zh-CN" altLang="zh-CN" sz="24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243113" y="1028304"/>
            <a:ext cx="2052228" cy="696936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关键字：用来定义一个类</a:t>
            </a:r>
          </a:p>
        </p:txBody>
      </p:sp>
      <p:cxnSp>
        <p:nvCxnSpPr>
          <p:cNvPr id="4" name="直接箭头连接符 3"/>
          <p:cNvCxnSpPr>
            <a:endCxn id="2" idx="2"/>
          </p:cNvCxnSpPr>
          <p:nvPr/>
        </p:nvCxnSpPr>
        <p:spPr bwMode="auto">
          <a:xfrm flipV="1">
            <a:off x="2265226" y="1725240"/>
            <a:ext cx="1004001" cy="9338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>
            <a:endCxn id="14" idx="2"/>
          </p:cNvCxnSpPr>
          <p:nvPr/>
        </p:nvCxnSpPr>
        <p:spPr bwMode="auto">
          <a:xfrm flipV="1">
            <a:off x="4794358" y="1726308"/>
            <a:ext cx="2635189" cy="1270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13"/>
          <p:cNvSpPr/>
          <p:nvPr/>
        </p:nvSpPr>
        <p:spPr bwMode="auto">
          <a:xfrm>
            <a:off x="6547449" y="1029372"/>
            <a:ext cx="1764196" cy="696936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</a:rPr>
              <a:t>静态方法，程序的入口。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H="1">
            <a:off x="3213627" y="3643692"/>
            <a:ext cx="1819740" cy="1754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/>
          <p:cNvSpPr/>
          <p:nvPr/>
        </p:nvSpPr>
        <p:spPr bwMode="auto">
          <a:xfrm>
            <a:off x="2138546" y="5398056"/>
            <a:ext cx="3117530" cy="84717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dirty="0">
                <a:solidFill>
                  <a:schemeClr val="tx1"/>
                </a:solidFill>
              </a:rPr>
              <a:t>用于向控制台输出信息；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zh-CN" dirty="0">
                <a:solidFill>
                  <a:schemeClr val="tx1"/>
                </a:solidFill>
                <a:sym typeface="Arial" panose="020B0604020202020204" pitchFamily="34" charset="0"/>
              </a:rPr>
              <a:t>每条语句要以分号结束</a:t>
            </a:r>
            <a:r>
              <a:rPr lang="zh-CN" altLang="en-US" dirty="0">
                <a:solidFill>
                  <a:schemeClr val="tx1"/>
                </a:solidFill>
                <a:sym typeface="Arial" panose="020B0604020202020204" pitchFamily="34" charset="0"/>
              </a:rPr>
              <a:t>；</a:t>
            </a:r>
            <a:endParaRPr lang="zh-CN" altLang="zh-CN" dirty="0">
              <a:solidFill>
                <a:schemeClr val="tx1"/>
              </a:solidFill>
              <a:sym typeface="Arial" panose="020B0604020202020204" pitchFamily="34" charset="0"/>
            </a:endParaRPr>
          </a:p>
          <a:p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直接箭头连接符 25"/>
          <p:cNvCxnSpPr>
            <a:endCxn id="27" idx="2"/>
          </p:cNvCxnSpPr>
          <p:nvPr/>
        </p:nvCxnSpPr>
        <p:spPr bwMode="auto">
          <a:xfrm flipV="1">
            <a:off x="3697311" y="1711068"/>
            <a:ext cx="1664392" cy="948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矩形 26"/>
          <p:cNvSpPr/>
          <p:nvPr/>
        </p:nvSpPr>
        <p:spPr bwMode="auto">
          <a:xfrm>
            <a:off x="4535996" y="1014132"/>
            <a:ext cx="1651413" cy="696936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标识符：类的名字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4" grpId="0" animBg="1"/>
      <p:bldP spid="20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初识</a:t>
            </a:r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输出结果：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15992"/>
            <a:ext cx="5328592" cy="38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1835696" y="5337212"/>
            <a:ext cx="12601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Java程序的基本组成</a:t>
            </a:r>
            <a:b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Java程序的基本组成是"类"(使用class声明)，方法不可以单独存在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类体和方法体都是在一对大括号中定义的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程序从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main()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方法开始执行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1" eaLnBrk="1" hangingPunct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要注意main方法的形式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1" eaLnBrk="1" hangingPunct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static void main(String[] args){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程序的步骤</a:t>
            </a:r>
            <a:b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.java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作为扩展名，可以用任何文本编辑器创建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0"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编译源程序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虚拟机能够明白的以字节码形式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lvl="0"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（字节码）文件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”java”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读取字节码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，取出指令并且翻译成计算机能执行的代码，完成运行过程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的安装及使用　　　　　　　　　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集成开发环境的概念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集成开发环境的概念</a:t>
            </a:r>
            <a:b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集成开发环境的概念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集程序编辑，编译，运行调试，打包，发布等功能于一体的软件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8197" name="Picture 5" descr="netbeans-log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01912"/>
            <a:ext cx="2231601" cy="15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 descr="id-jbuilder-2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817813"/>
            <a:ext cx="183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 descr="eclip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113075"/>
            <a:ext cx="2313541" cy="15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的含义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 Microsystems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月推出的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面向对象程序设计语言（以下简称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语言）和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平台的总称。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有两层含义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开发语言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是一个开放源代码的、基于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的可扩展开发平台。就其本身而言，它只是一个框架和一组服务，用于通过插件组件构建开发环境，幸运的是，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附带了一个标准的插件集，包括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并不仅限于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集成开发环境，目前支持诸如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C/C++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COBOL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PHP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等编程语言的插件已经可用。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官方网址：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http://www.eclipse.org/.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30" y="2310852"/>
            <a:ext cx="7718957" cy="26663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官方网址：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http://www.eclipse.org/.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6784"/>
          <a:stretch>
            <a:fillRect/>
          </a:stretch>
        </p:blipFill>
        <p:spPr>
          <a:xfrm>
            <a:off x="283847" y="1915263"/>
            <a:ext cx="8402953" cy="345638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官方网址：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http://www.eclipse.org/.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56" y="1988840"/>
            <a:ext cx="8160169" cy="265443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>
                <a:ea typeface="宋体" panose="02010600030101010101" pitchFamily="2" charset="-122"/>
              </a:rPr>
            </a:b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29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是一款免安装软件，直接解压缩即可。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解压缩之后的目录结构</a:t>
            </a: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229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306638"/>
            <a:ext cx="7369175" cy="367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31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eclipse.exe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文件，选择工作目录。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13317" name="对象 1"/>
          <p:cNvGraphicFramePr/>
          <p:nvPr/>
        </p:nvGraphicFramePr>
        <p:xfrm>
          <a:off x="900113" y="2276475"/>
          <a:ext cx="6264275" cy="331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r:id="rId3" imgW="5857875" imgH="2143125" progId="PBrush">
                  <p:embed/>
                </p:oleObj>
              </mc:Choice>
              <mc:Fallback>
                <p:oleObj r:id="rId3" imgW="5857875" imgH="2143125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276475"/>
                        <a:ext cx="6264275" cy="331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4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欢迎界面，主界面。</a:t>
            </a: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44675"/>
            <a:ext cx="7920037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2709863"/>
            <a:ext cx="792003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>
                <a:ea typeface="宋体" panose="02010600030101010101" pitchFamily="2" charset="-122"/>
              </a:rPr>
            </a:b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6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中采用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（项目）来组织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源代码和资源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lvl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新建一个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 Project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lvl="2"/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New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，进入项目创建导航页面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52738"/>
            <a:ext cx="3313113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141663"/>
            <a:ext cx="3240087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429000"/>
            <a:ext cx="3240087" cy="324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2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644900"/>
            <a:ext cx="3313112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38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源文件</a:t>
            </a:r>
          </a:p>
          <a:p>
            <a:pPr lvl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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 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2133600"/>
            <a:ext cx="3956050" cy="210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4286250"/>
            <a:ext cx="3951288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415" name="Object 6"/>
          <p:cNvGraphicFramePr/>
          <p:nvPr/>
        </p:nvGraphicFramePr>
        <p:xfrm>
          <a:off x="682625" y="2133600"/>
          <a:ext cx="3292475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r:id="rId5" imgW="5286375" imgH="5648325" progId="PBrush">
                  <p:embed/>
                </p:oleObj>
              </mc:Choice>
              <mc:Fallback>
                <p:oleObj r:id="rId5" imgW="5286375" imgH="5648325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2133600"/>
                        <a:ext cx="3292475" cy="410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>
                <a:ea typeface="宋体" panose="02010600030101010101" pitchFamily="2" charset="-122"/>
              </a:rPr>
            </a:b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1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选择要运行的类文件，点击菜单栏的“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Run as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8135937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语言的历史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1991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公司的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James Gosling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等人开始开发名称为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Oak 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的语言。主要用于像有线电视转换盒这类消费设备。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公司的人后来发现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Oak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是一种已有的计算机语言的名字，于是，将其改名为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（太平洋岛屿爪哇盛产的一种味道非常美妙的咖啡）。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公司对外正式宣布了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语言。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2" y="4149080"/>
            <a:ext cx="1489770" cy="188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Eclipse的安装及使用</a:t>
            </a:r>
            <a:b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5999163" cy="285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420938"/>
            <a:ext cx="5976937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644900"/>
            <a:ext cx="6010275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</a:t>
            </a:r>
            <a:endParaRPr lang="zh-CN" altLang="en-US" sz="3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1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Java的注释符有三种：</a:t>
            </a:r>
          </a:p>
          <a:p>
            <a:pPr lvl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块注释(/*注释的内容*/)</a:t>
            </a:r>
          </a:p>
          <a:p>
            <a:pPr lvl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行注释(//注释内容)</a:t>
            </a:r>
          </a:p>
          <a:p>
            <a:pPr lvl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文档的注释(/** 注释的内容*/)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123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语言的历史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语言的特点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的平台及主要应用方向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Java的工作原理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开发环境搭建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程序的基本结构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的安装及使用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347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935596" y="3212976"/>
            <a:ext cx="7362825" cy="5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1" hangingPunct="1"/>
            <a:r>
              <a:rPr lang="en-US" altLang="zh-CN" sz="5400" b="1">
                <a:solidFill>
                  <a:srgbClr val="C00000"/>
                </a:solidFill>
                <a:ea typeface="宋体" panose="02010600030101010101" pitchFamily="2" charset="-122"/>
              </a:rPr>
              <a:t>Thank You</a:t>
            </a:r>
            <a:endParaRPr lang="zh-CN" altLang="en-US" sz="5400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4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lang="en-US" altLang="zh-CN">
              <a:sym typeface="Arial" panose="020B0604020202020204" pitchFamily="34" charset="0"/>
            </a:endParaRPr>
          </a:p>
        </p:txBody>
      </p:sp>
      <p:sp>
        <p:nvSpPr>
          <p:cNvPr id="10243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语言的主要特征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248331" y="5508844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健壮性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545591" y="4530040"/>
            <a:ext cx="1907987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面向对象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006629" y="3275176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跨平台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1560" y="3250088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多线程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197667" y="2040163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分布式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264909" y="1296161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简单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855549" y="4530040"/>
            <a:ext cx="2124236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结构清晰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5652120" y="2014777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体积小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" fill="hold">
                                          <p:stCondLst>
                                            <p:cond delay="29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" fill="hold">
                                          <p:stCondLst>
                                            <p:cond delay="59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" fill="hold">
                                          <p:stCondLst>
                                            <p:cond delay="89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00"/>
                            </p:stCondLst>
                            <p:childTnLst>
                              <p:par>
                                <p:cTn id="47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1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语言的主要特征</a:t>
            </a:r>
            <a:b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是面向对象的语言：</a:t>
            </a: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是基于信息隐藏和抽象数据类型概念的纯面向对象的语言。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中每个对象封装数据和方法，而方法实施对数据的处理。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中通过继承机制实现代码复用。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语言的主要特征　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是跨平台的开发语言。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跨平台的实现原理：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程序运行在虚拟机之上。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85" y="2209800"/>
            <a:ext cx="6729095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4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C611C1C-1F18-4C98-B075-25A3F70E9AB8}" type="slidenum">
              <a:rPr lang="zh-CN" altLang="en-US" sz="1400">
                <a:solidFill>
                  <a:schemeClr val="tx1"/>
                </a:solidFill>
                <a:sym typeface="Arial" panose="020B0604020202020204" pitchFamily="34" charset="0"/>
              </a:rPr>
              <a:t>8</a:t>
            </a:fld>
            <a:endParaRPr lang="en-US" altLang="zh-CN">
              <a:sym typeface="Arial" panose="020B0604020202020204" pitchFamily="34" charset="0"/>
            </a:endParaRPr>
          </a:p>
        </p:txBody>
      </p:sp>
      <p:sp>
        <p:nvSpPr>
          <p:cNvPr id="14339" name="标题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8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语言的主要特征</a:t>
            </a:r>
            <a:b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　　　　　　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70319" cy="414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语言的主要特征　　　　　　　　　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是跨平台的开发语言。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跨平台的实现原理：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程序运行在虚拟机之上。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5"/>
          <p:cNvGrpSpPr/>
          <p:nvPr/>
        </p:nvGrpSpPr>
        <p:grpSpPr bwMode="auto">
          <a:xfrm>
            <a:off x="1422263" y="2373355"/>
            <a:ext cx="6458222" cy="3744912"/>
            <a:chOff x="0" y="0"/>
            <a:chExt cx="6458153" cy="3744416"/>
          </a:xfrm>
        </p:grpSpPr>
        <p:sp>
          <p:nvSpPr>
            <p:cNvPr id="6" name="矩形 1"/>
            <p:cNvSpPr>
              <a:spLocks noChangeArrowheads="1"/>
            </p:cNvSpPr>
            <p:nvPr/>
          </p:nvSpPr>
          <p:spPr bwMode="auto">
            <a:xfrm>
              <a:off x="14288" y="834914"/>
              <a:ext cx="1403335" cy="5698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源代码（</a:t>
              </a:r>
              <a:r>
                <a:rPr lang="en-US" sz="1600">
                  <a:solidFill>
                    <a:schemeClr val="tx1"/>
                  </a:solidFill>
                </a:rPr>
                <a:t>*</a:t>
              </a:r>
              <a:r>
                <a:rPr lang="en-US" altLang="zh-CN" sz="1600">
                  <a:solidFill>
                    <a:schemeClr val="tx1"/>
                  </a:solidFill>
                </a:rPr>
                <a:t>.java</a:t>
              </a:r>
              <a:r>
                <a:rPr lang="zh-CN" altLang="en-US" sz="160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7" name="矩形 2"/>
            <p:cNvSpPr>
              <a:spLocks noChangeArrowheads="1"/>
            </p:cNvSpPr>
            <p:nvPr/>
          </p:nvSpPr>
          <p:spPr bwMode="auto">
            <a:xfrm>
              <a:off x="0" y="1882526"/>
              <a:ext cx="1403335" cy="4682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编译器</a:t>
              </a:r>
            </a:p>
          </p:txBody>
        </p:sp>
        <p:sp>
          <p:nvSpPr>
            <p:cNvPr id="8" name="矩形 3"/>
            <p:cNvSpPr>
              <a:spLocks noChangeArrowheads="1"/>
            </p:cNvSpPr>
            <p:nvPr/>
          </p:nvSpPr>
          <p:spPr bwMode="auto">
            <a:xfrm>
              <a:off x="14288" y="2822201"/>
              <a:ext cx="1403335" cy="6476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</a:rPr>
                <a:t>字节码</a:t>
              </a:r>
              <a:endParaRPr lang="en-US" sz="160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</a:rPr>
                <a:t>（</a:t>
              </a:r>
              <a:r>
                <a:rPr lang="en-US" sz="1600">
                  <a:solidFill>
                    <a:schemeClr val="tx1"/>
                  </a:solidFill>
                </a:rPr>
                <a:t>*</a:t>
              </a:r>
              <a:r>
                <a:rPr lang="en-US" altLang="zh-CN" sz="1600">
                  <a:solidFill>
                    <a:schemeClr val="tx1"/>
                  </a:solidFill>
                </a:rPr>
                <a:t>.class</a:t>
              </a:r>
              <a:r>
                <a:rPr lang="zh-CN" altLang="en-US" sz="160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9" name="矩形 4"/>
            <p:cNvSpPr>
              <a:spLocks noChangeArrowheads="1"/>
            </p:cNvSpPr>
            <p:nvPr/>
          </p:nvSpPr>
          <p:spPr bwMode="auto">
            <a:xfrm>
              <a:off x="2857470" y="834914"/>
              <a:ext cx="1620821" cy="6380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解释器</a:t>
              </a:r>
              <a:endParaRPr lang="en-US" sz="160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For Windows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矩形 8"/>
            <p:cNvSpPr>
              <a:spLocks noChangeArrowheads="1"/>
            </p:cNvSpPr>
            <p:nvPr/>
          </p:nvSpPr>
          <p:spPr bwMode="auto">
            <a:xfrm>
              <a:off x="2855883" y="1882526"/>
              <a:ext cx="1620820" cy="6380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解释器</a:t>
              </a:r>
              <a:endParaRPr lang="en-US" sz="160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For MacOS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1" name="矩形 9"/>
            <p:cNvSpPr>
              <a:spLocks noChangeArrowheads="1"/>
            </p:cNvSpPr>
            <p:nvPr/>
          </p:nvSpPr>
          <p:spPr bwMode="auto">
            <a:xfrm>
              <a:off x="2868582" y="2831725"/>
              <a:ext cx="1620820" cy="6380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Java</a:t>
              </a:r>
              <a:r>
                <a:rPr lang="zh-CN" altLang="en-US" sz="1600" dirty="0">
                  <a:solidFill>
                    <a:schemeClr val="tx1"/>
                  </a:solidFill>
                </a:rPr>
                <a:t>解释器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For UNIX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肘形连接符 10"/>
            <p:cNvCxnSpPr>
              <a:cxnSpLocks noChangeShapeType="1"/>
              <a:stCxn id="8" idx="3"/>
            </p:cNvCxnSpPr>
            <p:nvPr/>
          </p:nvCxnSpPr>
          <p:spPr bwMode="auto">
            <a:xfrm flipV="1">
              <a:off x="1417836" y="2201232"/>
              <a:ext cx="1438436" cy="94473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肘形连接符 12"/>
            <p:cNvCxnSpPr>
              <a:cxnSpLocks noChangeShapeType="1"/>
              <a:endCxn id="9" idx="1"/>
            </p:cNvCxnSpPr>
            <p:nvPr/>
          </p:nvCxnSpPr>
          <p:spPr bwMode="auto">
            <a:xfrm rot="5400000" flipH="1" flipV="1">
              <a:off x="1974192" y="1317428"/>
              <a:ext cx="1046663" cy="72094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4"/>
            <p:cNvCxnSpPr>
              <a:cxnSpLocks noChangeShapeType="1"/>
              <a:endCxn id="11" idx="1"/>
            </p:cNvCxnSpPr>
            <p:nvPr/>
          </p:nvCxnSpPr>
          <p:spPr bwMode="auto">
            <a:xfrm>
              <a:off x="2137054" y="3150922"/>
              <a:ext cx="7317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6"/>
            <p:cNvCxnSpPr>
              <a:cxnSpLocks noChangeShapeType="1"/>
              <a:stCxn id="9" idx="3"/>
            </p:cNvCxnSpPr>
            <p:nvPr/>
          </p:nvCxnSpPr>
          <p:spPr bwMode="auto">
            <a:xfrm>
              <a:off x="4478176" y="1154569"/>
              <a:ext cx="8280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8"/>
            <p:cNvCxnSpPr>
              <a:cxnSpLocks noChangeShapeType="1"/>
              <a:stCxn id="10" idx="3"/>
            </p:cNvCxnSpPr>
            <p:nvPr/>
          </p:nvCxnSpPr>
          <p:spPr bwMode="auto">
            <a:xfrm>
              <a:off x="4476452" y="2201232"/>
              <a:ext cx="829816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箭头连接符 20"/>
            <p:cNvCxnSpPr>
              <a:cxnSpLocks noChangeShapeType="1"/>
            </p:cNvCxnSpPr>
            <p:nvPr/>
          </p:nvCxnSpPr>
          <p:spPr bwMode="auto">
            <a:xfrm>
              <a:off x="4489015" y="3145970"/>
              <a:ext cx="817253" cy="49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矩形 22"/>
            <p:cNvSpPr>
              <a:spLocks noChangeArrowheads="1"/>
            </p:cNvSpPr>
            <p:nvPr/>
          </p:nvSpPr>
          <p:spPr bwMode="auto">
            <a:xfrm>
              <a:off x="5332355" y="952374"/>
              <a:ext cx="1125798" cy="45178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Windows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26"/>
            <p:cNvSpPr>
              <a:spLocks noChangeArrowheads="1"/>
            </p:cNvSpPr>
            <p:nvPr/>
          </p:nvSpPr>
          <p:spPr bwMode="auto">
            <a:xfrm>
              <a:off x="5306957" y="2033318"/>
              <a:ext cx="682618" cy="3365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Mac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0" name="矩形 24"/>
            <p:cNvSpPr>
              <a:spLocks noChangeArrowheads="1"/>
            </p:cNvSpPr>
            <p:nvPr/>
          </p:nvSpPr>
          <p:spPr bwMode="auto">
            <a:xfrm>
              <a:off x="2502944" y="468052"/>
              <a:ext cx="2263264" cy="3276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矩形 27"/>
            <p:cNvSpPr>
              <a:spLocks noChangeArrowheads="1"/>
            </p:cNvSpPr>
            <p:nvPr/>
          </p:nvSpPr>
          <p:spPr bwMode="auto">
            <a:xfrm>
              <a:off x="5306957" y="2982517"/>
              <a:ext cx="682618" cy="3365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Unix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矩形 25"/>
            <p:cNvSpPr>
              <a:spLocks noChangeArrowheads="1"/>
            </p:cNvSpPr>
            <p:nvPr/>
          </p:nvSpPr>
          <p:spPr bwMode="auto">
            <a:xfrm>
              <a:off x="2868582" y="0"/>
              <a:ext cx="1692257" cy="32380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虚拟机</a:t>
              </a:r>
            </a:p>
          </p:txBody>
        </p:sp>
        <p:cxnSp>
          <p:nvCxnSpPr>
            <p:cNvPr id="23" name="直接箭头连接符 29"/>
            <p:cNvCxnSpPr>
              <a:cxnSpLocks noChangeShapeType="1"/>
              <a:stCxn id="6" idx="2"/>
            </p:cNvCxnSpPr>
            <p:nvPr/>
          </p:nvCxnSpPr>
          <p:spPr bwMode="auto">
            <a:xfrm flipH="1">
              <a:off x="702000" y="1404156"/>
              <a:ext cx="13758" cy="4780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箭头连接符 33"/>
            <p:cNvCxnSpPr>
              <a:cxnSpLocks noChangeShapeType="1"/>
            </p:cNvCxnSpPr>
            <p:nvPr/>
          </p:nvCxnSpPr>
          <p:spPr bwMode="auto">
            <a:xfrm flipH="1">
              <a:off x="664944" y="2355558"/>
              <a:ext cx="13758" cy="4780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000" b="0" i="0" u="none" strike="noStrike" cap="none" normalizeH="0" baseline="0" smtClean="0">
            <a:ln>
              <a:noFill/>
            </a:ln>
            <a:solidFill>
              <a:srgbClr val="A5002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2000" b="0" i="0" u="none" strike="noStrike" cap="none" normalizeH="0" baseline="0" smtClean="0">
            <a:ln>
              <a:noFill/>
            </a:ln>
            <a:solidFill>
              <a:srgbClr val="A5002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3091</Words>
  <Application>Microsoft Office PowerPoint</Application>
  <PresentationFormat>全屏显示(4:3)</PresentationFormat>
  <Paragraphs>314</Paragraphs>
  <Slides>43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Courier</vt:lpstr>
      <vt:lpstr>华文新魏</vt:lpstr>
      <vt:lpstr>宋体</vt:lpstr>
      <vt:lpstr>微软雅黑</vt:lpstr>
      <vt:lpstr>Arial</vt:lpstr>
      <vt:lpstr>Wingdings</vt:lpstr>
      <vt:lpstr>2_Default Design</vt:lpstr>
      <vt:lpstr>第一章 Java概述 </vt:lpstr>
      <vt:lpstr>讲授思路</vt:lpstr>
      <vt:lpstr>Java的含义　　　　　　　　</vt:lpstr>
      <vt:lpstr>Java语言的历史　　　　　　　　</vt:lpstr>
      <vt:lpstr>Java语言的主要特征　　　　　　　　</vt:lpstr>
      <vt:lpstr>Java语言的主要特征 　　　　　　　　</vt:lpstr>
      <vt:lpstr>Java语言的主要特征　　　　　　　　　</vt:lpstr>
      <vt:lpstr>Java语言的主要特征 　　　　　　　　</vt:lpstr>
      <vt:lpstr>Java语言的主要特征　　　　　　　　　</vt:lpstr>
      <vt:lpstr>Java的应用平台　　　　　　　　</vt:lpstr>
      <vt:lpstr>Java的应用平台　　　　　　　　</vt:lpstr>
      <vt:lpstr>Java的应用平台　　　　　　　　</vt:lpstr>
      <vt:lpstr>Java的应用平台　　　　　　　　</vt:lpstr>
      <vt:lpstr>Java的应用平台　　　　　　　　</vt:lpstr>
      <vt:lpstr>环境搭建</vt:lpstr>
      <vt:lpstr>Java环境中的几个概念　　　　　　　　</vt:lpstr>
      <vt:lpstr>JDK的版本 　　　　　　　</vt:lpstr>
      <vt:lpstr>JDK下载和安装　　　　　　</vt:lpstr>
      <vt:lpstr>JDK下载和安装　　　　　　</vt:lpstr>
      <vt:lpstr>JDK下载和安装　　　　　　　　</vt:lpstr>
      <vt:lpstr>JDK下载和安装　　　　　　</vt:lpstr>
      <vt:lpstr>JDK目录　　　　　　</vt:lpstr>
      <vt:lpstr>Java程序的基本结构</vt:lpstr>
      <vt:lpstr>初识Java程序　　　　　　　　</vt:lpstr>
      <vt:lpstr>初识Java程序　　　　　　　　</vt:lpstr>
      <vt:lpstr>Java程序的基本组成 　　　　　　</vt:lpstr>
      <vt:lpstr>开发Java程序的步骤 　　　　　　</vt:lpstr>
      <vt:lpstr>Eclipse的安装及使用　　　　　　　　　</vt:lpstr>
      <vt:lpstr>集成开发环境的概念  　　　　　　　</vt:lpstr>
      <vt:lpstr>Eclipse的安装及使用 　　　　　　　</vt:lpstr>
      <vt:lpstr>Eclipse的安装及使用 　　　　　　　</vt:lpstr>
      <vt:lpstr>Eclipse的安装及使用 　　　　　　　</vt:lpstr>
      <vt:lpstr>Eclipse的安装及使用 　　　　　　　</vt:lpstr>
      <vt:lpstr>Eclipse的安装及使用  　　　　　　　</vt:lpstr>
      <vt:lpstr>Eclipse的安装及使用 　　　　　　　</vt:lpstr>
      <vt:lpstr>Eclipse的安装及使用 　　　　　　　</vt:lpstr>
      <vt:lpstr>Eclipse的安装及使用  　　　　　　　</vt:lpstr>
      <vt:lpstr>Eclipse的安装及使用 　　　　　　　</vt:lpstr>
      <vt:lpstr>Eclipse的安装及使用  　　　　　　　</vt:lpstr>
      <vt:lpstr>Eclipse的安装及使用 　　　　　　　</vt:lpstr>
      <vt:lpstr>注释　　　　　　</vt:lpstr>
      <vt:lpstr>总结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课程简介 </dc:title>
  <dc:creator/>
  <cp:lastModifiedBy>武永亮</cp:lastModifiedBy>
  <cp:revision>85</cp:revision>
  <dcterms:created xsi:type="dcterms:W3CDTF">2017-01-03T07:59:00Z</dcterms:created>
  <dcterms:modified xsi:type="dcterms:W3CDTF">2018-07-26T07:50:26Z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